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32" r:id="rId2"/>
    <p:sldId id="677" r:id="rId3"/>
    <p:sldId id="678" r:id="rId4"/>
    <p:sldId id="679" r:id="rId5"/>
    <p:sldId id="680" r:id="rId6"/>
    <p:sldId id="681" r:id="rId7"/>
    <p:sldId id="682" r:id="rId8"/>
    <p:sldId id="684" r:id="rId9"/>
    <p:sldId id="683" r:id="rId10"/>
    <p:sldId id="685" r:id="rId11"/>
    <p:sldId id="686" r:id="rId12"/>
    <p:sldId id="687" r:id="rId13"/>
    <p:sldId id="703" r:id="rId14"/>
    <p:sldId id="689" r:id="rId15"/>
    <p:sldId id="690" r:id="rId16"/>
    <p:sldId id="704" r:id="rId17"/>
    <p:sldId id="691" r:id="rId18"/>
    <p:sldId id="693" r:id="rId19"/>
    <p:sldId id="692" r:id="rId20"/>
    <p:sldId id="696" r:id="rId21"/>
    <p:sldId id="705" r:id="rId22"/>
    <p:sldId id="699" r:id="rId23"/>
    <p:sldId id="697" r:id="rId24"/>
    <p:sldId id="698" r:id="rId25"/>
    <p:sldId id="700" r:id="rId26"/>
    <p:sldId id="688" r:id="rId27"/>
    <p:sldId id="701" r:id="rId28"/>
    <p:sldId id="707" r:id="rId29"/>
    <p:sldId id="694" r:id="rId30"/>
    <p:sldId id="733" r:id="rId31"/>
    <p:sldId id="732" r:id="rId32"/>
    <p:sldId id="711" r:id="rId33"/>
    <p:sldId id="708" r:id="rId34"/>
    <p:sldId id="726" r:id="rId35"/>
    <p:sldId id="735" r:id="rId36"/>
    <p:sldId id="719" r:id="rId37"/>
    <p:sldId id="728" r:id="rId38"/>
    <p:sldId id="713" r:id="rId39"/>
    <p:sldId id="730" r:id="rId40"/>
    <p:sldId id="731" r:id="rId41"/>
    <p:sldId id="736" r:id="rId42"/>
    <p:sldId id="737" r:id="rId43"/>
    <p:sldId id="739" r:id="rId44"/>
    <p:sldId id="740" r:id="rId45"/>
    <p:sldId id="709" r:id="rId46"/>
    <p:sldId id="741" r:id="rId47"/>
    <p:sldId id="715" r:id="rId48"/>
    <p:sldId id="742" r:id="rId49"/>
    <p:sldId id="725" r:id="rId50"/>
    <p:sldId id="706" r:id="rId51"/>
    <p:sldId id="712" r:id="rId52"/>
    <p:sldId id="710" r:id="rId53"/>
    <p:sldId id="718"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FB3C7-E7FC-45AE-B09D-EA53662FB4E4}" type="datetimeFigureOut">
              <a:rPr lang="tr-TR" smtClean="0"/>
              <a:pPr/>
              <a:t>05.04.2021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5B6FF-A222-4EBE-8374-930F7752744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965B6FF-A222-4EBE-8374-930F7752744D}" type="slidenum">
              <a:rPr lang="tr-TR" smtClean="0"/>
              <a:pPr/>
              <a:t>15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05.04.2021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05.04.2021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05.04.2021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05.04.2021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05.04.2021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05.04.2021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05.04.2021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05.04.2021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05.04.2021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05.04.2021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05.04.2021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mic Sans MS" pitchFamily="66" charset="0"/>
              </a:defRPr>
            </a:lvl1pPr>
          </a:lstStyle>
          <a:p>
            <a:fld id="{D9F75050-0E15-4C5B-92B0-66D068882F1F}" type="datetimeFigureOut">
              <a:rPr lang="tr-TR" smtClean="0"/>
              <a:pPr/>
              <a:t>05.04.2021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mic Sans MS" pitchFamily="66" charset="0"/>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mic Sans MS" pitchFamily="66" charset="0"/>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yVRj7CWFj9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cSwPTMuR2hQ"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484784"/>
            <a:ext cx="8712968" cy="3024335"/>
          </a:xfrm>
        </p:spPr>
        <p:txBody>
          <a:bodyPr>
            <a:normAutofit/>
          </a:bodyPr>
          <a:lstStyle/>
          <a:p>
            <a:r>
              <a:rPr lang="tr-TR" smtClean="0"/>
              <a:t>VI. DERS</a:t>
            </a:r>
            <a:br>
              <a:rPr lang="tr-TR" smtClean="0"/>
            </a:br>
            <a:r>
              <a:rPr lang="tr-TR" smtClean="0"/>
              <a:t>Kapiller Kan Alma </a:t>
            </a:r>
            <a:br>
              <a:rPr lang="tr-TR" smtClean="0"/>
            </a:br>
            <a:r>
              <a:rPr lang="tr-TR" smtClean="0"/>
              <a:t>ve </a:t>
            </a:r>
            <a:br>
              <a:rPr lang="tr-TR" smtClean="0"/>
            </a:br>
            <a:r>
              <a:rPr lang="tr-TR" smtClean="0"/>
              <a:t>Glukometre Kullanma Becerisi</a:t>
            </a:r>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smtClean="0"/>
              <a:t>Kapiller Kan Almanın, Venöz Kan Alma Uygulamasına Göre Avantajları</a:t>
            </a:r>
            <a:endParaRPr lang="tr-TR" sz="3600"/>
          </a:p>
        </p:txBody>
      </p:sp>
      <p:sp>
        <p:nvSpPr>
          <p:cNvPr id="3" name="2 İçerik Yer Tutucusu"/>
          <p:cNvSpPr>
            <a:spLocks noGrp="1"/>
          </p:cNvSpPr>
          <p:nvPr>
            <p:ph idx="1"/>
          </p:nvPr>
        </p:nvSpPr>
        <p:spPr>
          <a:xfrm>
            <a:off x="457200" y="1600200"/>
            <a:ext cx="8229600" cy="4925144"/>
          </a:xfrm>
        </p:spPr>
        <p:txBody>
          <a:bodyPr>
            <a:normAutofit/>
          </a:bodyPr>
          <a:lstStyle/>
          <a:p>
            <a:r>
              <a:rPr lang="tr-TR" smtClean="0"/>
              <a:t>Daha az invazivdir.</a:t>
            </a:r>
          </a:p>
          <a:p>
            <a:endParaRPr lang="tr-TR" smtClean="0"/>
          </a:p>
          <a:p>
            <a:r>
              <a:rPr lang="tr-TR" smtClean="0"/>
              <a:t>Daha kolay uygulanabilir.</a:t>
            </a:r>
          </a:p>
          <a:p>
            <a:endParaRPr lang="tr-TR" smtClean="0"/>
          </a:p>
          <a:p>
            <a:r>
              <a:rPr lang="tr-TR" smtClean="0"/>
              <a:t>Daha kısa sürede tamamlanabilir.</a:t>
            </a:r>
          </a:p>
          <a:p>
            <a:endParaRPr lang="tr-TR" smtClean="0"/>
          </a:p>
          <a:p>
            <a:r>
              <a:rPr lang="tr-TR" smtClean="0"/>
              <a:t>Hasta, glukoz ölçümlerinde olduğu gibi kendisinden kapiller kan alabilir.</a:t>
            </a:r>
          </a:p>
          <a:p>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mtClean="0"/>
              <a:t>Kapiller Kan Almanın, Venöz Kan Almaya Göre Dezavantajları</a:t>
            </a:r>
            <a:endParaRPr lang="tr-TR"/>
          </a:p>
        </p:txBody>
      </p:sp>
      <p:sp>
        <p:nvSpPr>
          <p:cNvPr id="3" name="2 İçerik Yer Tutucusu"/>
          <p:cNvSpPr>
            <a:spLocks noGrp="1"/>
          </p:cNvSpPr>
          <p:nvPr>
            <p:ph idx="1"/>
          </p:nvPr>
        </p:nvSpPr>
        <p:spPr>
          <a:xfrm>
            <a:off x="457200" y="1600200"/>
            <a:ext cx="8229600" cy="5257800"/>
          </a:xfrm>
        </p:spPr>
        <p:txBody>
          <a:bodyPr>
            <a:normAutofit lnSpcReduction="10000"/>
          </a:bodyPr>
          <a:lstStyle/>
          <a:p>
            <a:r>
              <a:rPr lang="tr-TR" smtClean="0"/>
              <a:t>Çok fazla kan alınamaz.</a:t>
            </a:r>
          </a:p>
          <a:p>
            <a:endParaRPr lang="tr-TR" smtClean="0"/>
          </a:p>
          <a:p>
            <a:r>
              <a:rPr lang="tr-TR" smtClean="0"/>
              <a:t>Test sonuçlarını olumsuz etkileyen birçok faktör açısından risk daha yüksek olur.</a:t>
            </a:r>
          </a:p>
          <a:p>
            <a:pPr lvl="1"/>
            <a:r>
              <a:rPr lang="tr-TR" smtClean="0"/>
              <a:t>Hemolizli ve pıhtılı numune daha sık görülür.</a:t>
            </a:r>
          </a:p>
          <a:p>
            <a:pPr lvl="1"/>
            <a:r>
              <a:rPr lang="tr-TR" smtClean="0"/>
              <a:t>Doku sıvısı ile kontamine olabilir.</a:t>
            </a:r>
          </a:p>
          <a:p>
            <a:pPr lvl="1"/>
            <a:endParaRPr lang="tr-TR" smtClean="0"/>
          </a:p>
          <a:p>
            <a:r>
              <a:rPr lang="tr-TR" smtClean="0"/>
              <a:t>Pek çok test için iyi tanımlanmış referans aralıklar yoktur.</a:t>
            </a:r>
          </a:p>
          <a:p>
            <a:endParaRPr lang="tr-TR" smtClean="0"/>
          </a:p>
          <a:p>
            <a:pPr lvl="1"/>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008112"/>
          </a:xfrm>
        </p:spPr>
        <p:txBody>
          <a:bodyPr>
            <a:noAutofit/>
          </a:bodyPr>
          <a:lstStyle/>
          <a:p>
            <a:r>
              <a:rPr lang="tr-TR" sz="3600" smtClean="0"/>
              <a:t>Kapiller Kan Alma Prosedürü</a:t>
            </a:r>
            <a:br>
              <a:rPr lang="tr-TR" sz="3600" smtClean="0"/>
            </a:br>
            <a:r>
              <a:rPr lang="tr-TR" sz="3600" smtClean="0"/>
              <a:t>(Bölge Seçimi)</a:t>
            </a:r>
            <a:endParaRPr lang="tr-TR" sz="3600"/>
          </a:p>
        </p:txBody>
      </p:sp>
      <p:sp>
        <p:nvSpPr>
          <p:cNvPr id="3" name="2 İçerik Yer Tutucusu"/>
          <p:cNvSpPr>
            <a:spLocks noGrp="1"/>
          </p:cNvSpPr>
          <p:nvPr>
            <p:ph idx="1"/>
          </p:nvPr>
        </p:nvSpPr>
        <p:spPr>
          <a:xfrm>
            <a:off x="457200" y="1340768"/>
            <a:ext cx="8229600" cy="5517232"/>
          </a:xfrm>
        </p:spPr>
        <p:txBody>
          <a:bodyPr>
            <a:normAutofit fontScale="92500" lnSpcReduction="20000"/>
          </a:bodyPr>
          <a:lstStyle/>
          <a:p>
            <a:r>
              <a:rPr lang="tr-TR" smtClean="0"/>
              <a:t>Kapiller kan alma uygulaması için parmak ucu, topuk ya da kulak memesi tercih edilir.</a:t>
            </a:r>
          </a:p>
          <a:p>
            <a:pPr lvl="1"/>
            <a:r>
              <a:rPr lang="tr-TR" smtClean="0"/>
              <a:t>Parmak ucu, büyük çocuklarda ve erişkinlerde tercih edilir. 6 aylıktan küçük çocuklarda parmak ucundan kan alınmamalıdır. 10 kg’dan daha ağır çocuklarda parmak ucundan kan alınabilir.</a:t>
            </a:r>
          </a:p>
          <a:p>
            <a:pPr lvl="1"/>
            <a:r>
              <a:rPr lang="tr-TR" smtClean="0"/>
              <a:t>Topuk bölgesi, küçük bebeklerde tercih edilir. Bu amaçla topuğun plantar (taban) yüzeyinin mediyal (iç) ve lateral (dış) kısımları kullanılır. Çocuk yürümeye başlamışsa, topuktan kan alınmaması tavsiye edilir.</a:t>
            </a:r>
          </a:p>
          <a:p>
            <a:pPr lvl="1"/>
            <a:r>
              <a:rPr lang="tr-TR" smtClean="0"/>
              <a:t>Kulak memesinden kalma alma uygulaması nadirdir. Kan gazı ölçümlerinde ve laktat takibinde kullanılabilir. Bazen bebeklerde topuk kanına alternatif olarak tercih edilir.</a:t>
            </a: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i1.wp.com/nursekey.com/wp-content/uploads/2020/07/C20-TT1.gif?w=960"/>
          <p:cNvPicPr>
            <a:picLocks noChangeAspect="1" noChangeArrowheads="1"/>
          </p:cNvPicPr>
          <p:nvPr/>
        </p:nvPicPr>
        <p:blipFill>
          <a:blip r:embed="rId2" cstate="print"/>
          <a:srcRect l="2751" r="2751" b="11638"/>
          <a:stretch>
            <a:fillRect/>
          </a:stretch>
        </p:blipFill>
        <p:spPr bwMode="auto">
          <a:xfrm>
            <a:off x="0" y="1052736"/>
            <a:ext cx="9144000" cy="44080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562074"/>
          </a:xfrm>
        </p:spPr>
        <p:txBody>
          <a:bodyPr>
            <a:normAutofit fontScale="90000"/>
          </a:bodyPr>
          <a:lstStyle/>
          <a:p>
            <a:r>
              <a:rPr lang="tr-TR" smtClean="0"/>
              <a:t>Parmak Ucundan Kan Alma</a:t>
            </a:r>
            <a:endParaRPr lang="tr-TR"/>
          </a:p>
        </p:txBody>
      </p:sp>
      <p:sp>
        <p:nvSpPr>
          <p:cNvPr id="3" name="2 İçerik Yer Tutucusu"/>
          <p:cNvSpPr>
            <a:spLocks noGrp="1"/>
          </p:cNvSpPr>
          <p:nvPr>
            <p:ph idx="1"/>
          </p:nvPr>
        </p:nvSpPr>
        <p:spPr>
          <a:xfrm>
            <a:off x="457200" y="980728"/>
            <a:ext cx="8229600" cy="5877272"/>
          </a:xfrm>
        </p:spPr>
        <p:txBody>
          <a:bodyPr>
            <a:normAutofit fontScale="77500" lnSpcReduction="20000"/>
          </a:bodyPr>
          <a:lstStyle/>
          <a:p>
            <a:r>
              <a:rPr lang="tr-TR" smtClean="0"/>
              <a:t>Orta parmak veya yüzük parmağının son segmentinin iç yüzeyinin yan kısımlarından kan alınır.</a:t>
            </a:r>
          </a:p>
          <a:p>
            <a:pPr lvl="1"/>
            <a:r>
              <a:rPr lang="tr-TR" smtClean="0"/>
              <a:t>Serçe parmakta deri kalınlığı kemik hasarını önleyecek kadar iyi değildir.</a:t>
            </a:r>
          </a:p>
          <a:p>
            <a:pPr lvl="1"/>
            <a:r>
              <a:rPr lang="tr-TR" smtClean="0"/>
              <a:t>İşaret parmağı ve başparmakta ise nasırlaşma sık görülür ve ayrıca bu parmaklar acıya daha duyarlıdır. </a:t>
            </a:r>
          </a:p>
          <a:p>
            <a:r>
              <a:rPr lang="tr-TR" smtClean="0"/>
              <a:t>Parmak ucuna yapılan kesi, parmak izlerine paralel olarak değil, onları kesecek şekilde enine yapılmalıdır. Bu şekilde kan, damla şeklinde yapı kazanacak ve daha kolay elde edilecektir. Aksi halde, paralel kesi yapılması halinde, kan parmak izlerinin arasındaki kanal boyunca akar ve hem kanın toplanması zorlaşır hem de toplanabilen kanda hemoliz ve pıhtı riski artar.</a:t>
            </a:r>
          </a:p>
          <a:p>
            <a:r>
              <a:rPr lang="tr-TR" smtClean="0"/>
              <a:t>Ödemli veya yaralı parmaktan kan alınmaz. Aksi halde doku sıvısıyla kanın kontamine olma oranı artar. </a:t>
            </a: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867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4" descr="Capillary Blood Sampling HD Stock Images | Shutterstock"/>
          <p:cNvPicPr>
            <a:picLocks noChangeAspect="1" noChangeArrowheads="1"/>
          </p:cNvPicPr>
          <p:nvPr/>
        </p:nvPicPr>
        <p:blipFill>
          <a:blip r:embed="rId2" cstate="print"/>
          <a:srcRect r="1140" b="10901"/>
          <a:stretch>
            <a:fillRect/>
          </a:stretch>
        </p:blipFill>
        <p:spPr bwMode="auto">
          <a:xfrm>
            <a:off x="0" y="476672"/>
            <a:ext cx="9144000" cy="591670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836712"/>
          </a:xfrm>
        </p:spPr>
        <p:txBody>
          <a:bodyPr>
            <a:normAutofit/>
          </a:bodyPr>
          <a:lstStyle/>
          <a:p>
            <a:r>
              <a:rPr lang="tr-TR" b="1" smtClean="0">
                <a:solidFill>
                  <a:srgbClr val="00B050"/>
                </a:solidFill>
              </a:rPr>
              <a:t>doğru</a:t>
            </a:r>
            <a:endParaRPr lang="tr-TR">
              <a:solidFill>
                <a:srgbClr val="00B050"/>
              </a:solidFill>
            </a:endParaRPr>
          </a:p>
        </p:txBody>
      </p:sp>
      <p:sp>
        <p:nvSpPr>
          <p:cNvPr id="3" name="2 İçerik Yer Tutucusu"/>
          <p:cNvSpPr>
            <a:spLocks noGrp="1"/>
          </p:cNvSpPr>
          <p:nvPr>
            <p:ph idx="1"/>
          </p:nvPr>
        </p:nvSpPr>
        <p:spPr/>
        <p:txBody>
          <a:bodyPr/>
          <a:lstStyle/>
          <a:p>
            <a:endParaRPr lang="tr-TR"/>
          </a:p>
        </p:txBody>
      </p:sp>
      <p:pic>
        <p:nvPicPr>
          <p:cNvPr id="29698" name="Picture 2" descr="https://www.medialab.com/courses/imgs/3738-135356.jpg"/>
          <p:cNvPicPr>
            <a:picLocks noChangeAspect="1" noChangeArrowheads="1"/>
          </p:cNvPicPr>
          <p:nvPr/>
        </p:nvPicPr>
        <p:blipFill>
          <a:blip r:embed="rId2" cstate="print"/>
          <a:srcRect/>
          <a:stretch>
            <a:fillRect/>
          </a:stretch>
        </p:blipFill>
        <p:spPr bwMode="auto">
          <a:xfrm>
            <a:off x="0" y="898071"/>
            <a:ext cx="9144000" cy="595992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908720"/>
          </a:xfrm>
        </p:spPr>
        <p:txBody>
          <a:bodyPr>
            <a:normAutofit/>
          </a:bodyPr>
          <a:lstStyle/>
          <a:p>
            <a:r>
              <a:rPr lang="tr-TR" b="1" smtClean="0">
                <a:solidFill>
                  <a:srgbClr val="FF0000"/>
                </a:solidFill>
              </a:rPr>
              <a:t>yanlış</a:t>
            </a:r>
            <a:endParaRPr lang="tr-TR" b="1">
              <a:solidFill>
                <a:srgbClr val="FF0000"/>
              </a:solidFill>
            </a:endParaRPr>
          </a:p>
        </p:txBody>
      </p:sp>
      <p:sp>
        <p:nvSpPr>
          <p:cNvPr id="3" name="2 İçerik Yer Tutucusu"/>
          <p:cNvSpPr>
            <a:spLocks noGrp="1"/>
          </p:cNvSpPr>
          <p:nvPr>
            <p:ph idx="1"/>
          </p:nvPr>
        </p:nvSpPr>
        <p:spPr/>
        <p:txBody>
          <a:bodyPr/>
          <a:lstStyle/>
          <a:p>
            <a:endParaRPr lang="tr-TR"/>
          </a:p>
        </p:txBody>
      </p:sp>
      <p:pic>
        <p:nvPicPr>
          <p:cNvPr id="40962" name="Picture 2" descr="https://www.medialab.com/courses/imgs/3738-135353.jpg"/>
          <p:cNvPicPr>
            <a:picLocks noChangeAspect="1" noChangeArrowheads="1"/>
          </p:cNvPicPr>
          <p:nvPr/>
        </p:nvPicPr>
        <p:blipFill>
          <a:blip r:embed="rId2" cstate="print"/>
          <a:srcRect/>
          <a:stretch>
            <a:fillRect/>
          </a:stretch>
        </p:blipFill>
        <p:spPr bwMode="auto">
          <a:xfrm>
            <a:off x="0" y="898071"/>
            <a:ext cx="9144000" cy="595992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836712"/>
            <a:ext cx="8229600" cy="1143000"/>
          </a:xfrm>
        </p:spPr>
        <p:txBody>
          <a:bodyPr/>
          <a:lstStyle/>
          <a:p>
            <a:r>
              <a:rPr lang="tr-TR" smtClean="0"/>
              <a:t>Topuktan Kan Alma</a:t>
            </a:r>
            <a:endParaRPr lang="tr-TR"/>
          </a:p>
        </p:txBody>
      </p:sp>
      <p:sp>
        <p:nvSpPr>
          <p:cNvPr id="3" name="2 İçerik Yer Tutucusu"/>
          <p:cNvSpPr>
            <a:spLocks noGrp="1"/>
          </p:cNvSpPr>
          <p:nvPr>
            <p:ph idx="1"/>
          </p:nvPr>
        </p:nvSpPr>
        <p:spPr>
          <a:xfrm>
            <a:off x="467544" y="2492896"/>
            <a:ext cx="8229600" cy="2980928"/>
          </a:xfrm>
        </p:spPr>
        <p:txBody>
          <a:bodyPr/>
          <a:lstStyle/>
          <a:p>
            <a:r>
              <a:rPr lang="tr-TR" smtClean="0"/>
              <a:t>Topuk kanı için, topuğun mediyal ve lateral plantar yüzeyi kullanılır. </a:t>
            </a:r>
          </a:p>
          <a:p>
            <a:endParaRPr lang="tr-TR" smtClean="0"/>
          </a:p>
          <a:p>
            <a:r>
              <a:rPr lang="tr-TR" smtClean="0"/>
              <a:t>Bu sayede belli sinirlerin zarar görme ihtimali dışlanmış olur.</a:t>
            </a:r>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normAutofit fontScale="90000"/>
          </a:bodyPr>
          <a:lstStyle/>
          <a:p>
            <a:r>
              <a:rPr lang="tr-TR" smtClean="0"/>
              <a:t>Kapiller Kan Alma</a:t>
            </a:r>
            <a:endParaRPr lang="tr-TR"/>
          </a:p>
        </p:txBody>
      </p:sp>
      <p:sp>
        <p:nvSpPr>
          <p:cNvPr id="3" name="2 İçerik Yer Tutucusu"/>
          <p:cNvSpPr>
            <a:spLocks noGrp="1"/>
          </p:cNvSpPr>
          <p:nvPr>
            <p:ph idx="1"/>
          </p:nvPr>
        </p:nvSpPr>
        <p:spPr>
          <a:xfrm>
            <a:off x="457200" y="1052736"/>
            <a:ext cx="8229600" cy="5616624"/>
          </a:xfrm>
        </p:spPr>
        <p:txBody>
          <a:bodyPr>
            <a:normAutofit fontScale="77500" lnSpcReduction="20000"/>
          </a:bodyPr>
          <a:lstStyle/>
          <a:p>
            <a:r>
              <a:rPr lang="tr-TR" smtClean="0"/>
              <a:t>Damar çeşitleri</a:t>
            </a:r>
          </a:p>
          <a:p>
            <a:endParaRPr lang="tr-TR" smtClean="0"/>
          </a:p>
          <a:p>
            <a:r>
              <a:rPr lang="tr-TR" smtClean="0"/>
              <a:t>Kapiller kan alma nedir?</a:t>
            </a:r>
          </a:p>
          <a:p>
            <a:endParaRPr lang="tr-TR" smtClean="0"/>
          </a:p>
          <a:p>
            <a:r>
              <a:rPr lang="tr-TR" smtClean="0"/>
              <a:t>Kapiller kan alınan durumlar</a:t>
            </a:r>
          </a:p>
          <a:p>
            <a:endParaRPr lang="tr-TR" smtClean="0"/>
          </a:p>
          <a:p>
            <a:r>
              <a:rPr lang="tr-TR" smtClean="0"/>
              <a:t>Kapiller kan almanın avantajları</a:t>
            </a:r>
          </a:p>
          <a:p>
            <a:endParaRPr lang="tr-TR" smtClean="0"/>
          </a:p>
          <a:p>
            <a:r>
              <a:rPr lang="tr-TR" smtClean="0"/>
              <a:t>Kapiller kan almanın dezavantajları</a:t>
            </a:r>
          </a:p>
          <a:p>
            <a:endParaRPr lang="tr-TR" smtClean="0"/>
          </a:p>
          <a:p>
            <a:r>
              <a:rPr lang="tr-TR" smtClean="0"/>
              <a:t>Kapiller kan alma prosedürü</a:t>
            </a:r>
          </a:p>
          <a:p>
            <a:endParaRPr lang="tr-TR" smtClean="0"/>
          </a:p>
          <a:p>
            <a:r>
              <a:rPr lang="tr-TR" smtClean="0"/>
              <a:t>Kapiller kan almada dikkat edilecek önemli hususlar</a:t>
            </a:r>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1986" name="Picture 2"/>
          <p:cNvPicPr>
            <a:picLocks noChangeAspect="1" noChangeArrowheads="1"/>
          </p:cNvPicPr>
          <p:nvPr/>
        </p:nvPicPr>
        <p:blipFill>
          <a:blip r:embed="rId2" cstate="print"/>
          <a:srcRect/>
          <a:stretch>
            <a:fillRect/>
          </a:stretch>
        </p:blipFill>
        <p:spPr bwMode="auto">
          <a:xfrm>
            <a:off x="0" y="0"/>
            <a:ext cx="9142413" cy="685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www.clinicalguidelines.scot.nhs.uk/media/2024/capilliary-sampling-site.png"/>
          <p:cNvPicPr>
            <a:picLocks noChangeAspect="1" noChangeArrowheads="1"/>
          </p:cNvPicPr>
          <p:nvPr/>
        </p:nvPicPr>
        <p:blipFill>
          <a:blip r:embed="rId2" cstate="print"/>
          <a:srcRect/>
          <a:stretch>
            <a:fillRect/>
          </a:stretch>
        </p:blipFill>
        <p:spPr bwMode="auto">
          <a:xfrm>
            <a:off x="1403648" y="-1"/>
            <a:ext cx="4195869" cy="685800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3010" name="Picture 2" descr="Quikheel Heel Stick 1gx2.5mm Sterile Teal Incision Device 50/Bx"/>
          <p:cNvPicPr>
            <a:picLocks noChangeAspect="1" noChangeArrowheads="1"/>
          </p:cNvPicPr>
          <p:nvPr/>
        </p:nvPicPr>
        <p:blipFill>
          <a:blip r:embed="rId2" cstate="print"/>
          <a:srcRect l="14661" t="4056" r="14130" b="5885"/>
          <a:stretch>
            <a:fillRect/>
          </a:stretch>
        </p:blipFill>
        <p:spPr bwMode="auto">
          <a:xfrm>
            <a:off x="2061649" y="0"/>
            <a:ext cx="5422605"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412776"/>
          </a:xfrm>
        </p:spPr>
        <p:txBody>
          <a:bodyPr>
            <a:normAutofit fontScale="90000"/>
          </a:bodyPr>
          <a:lstStyle/>
          <a:p>
            <a:r>
              <a:rPr lang="tr-TR" smtClean="0"/>
              <a:t>Kapiller Kan Alma Prosedürü</a:t>
            </a:r>
            <a:br>
              <a:rPr lang="tr-TR" smtClean="0"/>
            </a:br>
            <a:r>
              <a:rPr lang="tr-TR" smtClean="0"/>
              <a:t>(Lanset Seçimi)</a:t>
            </a:r>
            <a:endParaRPr lang="tr-TR"/>
          </a:p>
        </p:txBody>
      </p:sp>
      <p:graphicFrame>
        <p:nvGraphicFramePr>
          <p:cNvPr id="4" name="3 Tablo"/>
          <p:cNvGraphicFramePr>
            <a:graphicFrameLocks noGrp="1"/>
          </p:cNvGraphicFramePr>
          <p:nvPr/>
        </p:nvGraphicFramePr>
        <p:xfrm>
          <a:off x="0" y="1628798"/>
          <a:ext cx="9144000" cy="5269426"/>
        </p:xfrm>
        <a:graphic>
          <a:graphicData uri="http://schemas.openxmlformats.org/drawingml/2006/table">
            <a:tbl>
              <a:tblPr firstRow="1" bandRow="1">
                <a:tableStyleId>{5C22544A-7EE6-4342-B048-85BDC9FD1C3A}</a:tableStyleId>
              </a:tblPr>
              <a:tblGrid>
                <a:gridCol w="3048000"/>
                <a:gridCol w="3048000"/>
                <a:gridCol w="3048000"/>
              </a:tblGrid>
              <a:tr h="904655">
                <a:tc>
                  <a:txBody>
                    <a:bodyPr/>
                    <a:lstStyle/>
                    <a:p>
                      <a:pPr algn="ctr"/>
                      <a:r>
                        <a:rPr lang="tr-TR" sz="2800" smtClean="0"/>
                        <a:t>Yaş Grupları</a:t>
                      </a:r>
                      <a:endParaRPr lang="tr-TR" sz="2800"/>
                    </a:p>
                  </a:txBody>
                  <a:tcPr/>
                </a:tc>
                <a:tc>
                  <a:txBody>
                    <a:bodyPr/>
                    <a:lstStyle/>
                    <a:p>
                      <a:pPr algn="ctr"/>
                      <a:r>
                        <a:rPr lang="tr-TR" sz="2800" smtClean="0"/>
                        <a:t>Tavsiye Edilen Kan Alma Bölgesi</a:t>
                      </a:r>
                      <a:endParaRPr lang="tr-TR" sz="2800"/>
                    </a:p>
                  </a:txBody>
                  <a:tcPr/>
                </a:tc>
                <a:tc>
                  <a:txBody>
                    <a:bodyPr/>
                    <a:lstStyle/>
                    <a:p>
                      <a:pPr algn="ctr"/>
                      <a:r>
                        <a:rPr lang="tr-TR" sz="2800" baseline="0" smtClean="0"/>
                        <a:t>Maksimum Kesi Derinliği</a:t>
                      </a:r>
                      <a:endParaRPr lang="tr-TR" sz="2800"/>
                    </a:p>
                  </a:txBody>
                  <a:tcPr/>
                </a:tc>
              </a:tr>
              <a:tr h="890017">
                <a:tc>
                  <a:txBody>
                    <a:bodyPr/>
                    <a:lstStyle/>
                    <a:p>
                      <a:pPr algn="ctr"/>
                      <a:r>
                        <a:rPr lang="tr-TR" sz="2800" b="1" smtClean="0"/>
                        <a:t>&lt;3</a:t>
                      </a:r>
                      <a:r>
                        <a:rPr lang="tr-TR" sz="2800" b="1" baseline="0" smtClean="0"/>
                        <a:t> kg yenidoğanlar</a:t>
                      </a:r>
                      <a:endParaRPr lang="tr-TR" sz="2800" b="1"/>
                    </a:p>
                  </a:txBody>
                  <a:tcPr/>
                </a:tc>
                <a:tc rowSpan="2">
                  <a:txBody>
                    <a:bodyPr/>
                    <a:lstStyle/>
                    <a:p>
                      <a:pPr algn="ctr"/>
                      <a:endParaRPr lang="tr-TR" sz="2800" smtClean="0"/>
                    </a:p>
                    <a:p>
                      <a:pPr algn="ctr"/>
                      <a:r>
                        <a:rPr lang="tr-TR" sz="2800" smtClean="0"/>
                        <a:t>Topuk</a:t>
                      </a:r>
                      <a:endParaRPr lang="tr-TR" sz="2800"/>
                    </a:p>
                  </a:txBody>
                  <a:tcPr/>
                </a:tc>
                <a:tc>
                  <a:txBody>
                    <a:bodyPr/>
                    <a:lstStyle/>
                    <a:p>
                      <a:pPr algn="ctr"/>
                      <a:r>
                        <a:rPr lang="tr-TR" sz="2800" smtClean="0"/>
                        <a:t>0.85 mm</a:t>
                      </a:r>
                      <a:endParaRPr lang="tr-TR" sz="2800"/>
                    </a:p>
                  </a:txBody>
                  <a:tcPr/>
                </a:tc>
              </a:tr>
              <a:tr h="890017">
                <a:tc>
                  <a:txBody>
                    <a:bodyPr/>
                    <a:lstStyle/>
                    <a:p>
                      <a:pPr algn="ctr"/>
                      <a:r>
                        <a:rPr lang="tr-TR" sz="2800" b="1" smtClean="0"/>
                        <a:t>&lt;6 aylık bebekler </a:t>
                      </a:r>
                      <a:endParaRPr lang="tr-TR" sz="2800" b="1"/>
                    </a:p>
                  </a:txBody>
                  <a:tcPr/>
                </a:tc>
                <a:tc vMerge="1">
                  <a:txBody>
                    <a:bodyPr/>
                    <a:lstStyle/>
                    <a:p>
                      <a:pPr algn="ctr"/>
                      <a:endParaRPr lang="tr-TR"/>
                    </a:p>
                  </a:txBody>
                  <a:tcPr/>
                </a:tc>
                <a:tc>
                  <a:txBody>
                    <a:bodyPr/>
                    <a:lstStyle/>
                    <a:p>
                      <a:pPr algn="ctr"/>
                      <a:r>
                        <a:rPr lang="tr-TR" sz="2800" smtClean="0"/>
                        <a:t>2 mm</a:t>
                      </a:r>
                      <a:endParaRPr lang="tr-TR" sz="2800"/>
                    </a:p>
                  </a:txBody>
                  <a:tcPr/>
                </a:tc>
              </a:tr>
              <a:tr h="1037893">
                <a:tc>
                  <a:txBody>
                    <a:bodyPr/>
                    <a:lstStyle/>
                    <a:p>
                      <a:pPr algn="ctr"/>
                      <a:r>
                        <a:rPr lang="tr-TR" sz="2800" b="1" smtClean="0"/>
                        <a:t>6 ay-8 yaş arası çocuklar</a:t>
                      </a:r>
                      <a:endParaRPr lang="tr-TR" sz="2800" b="1"/>
                    </a:p>
                  </a:txBody>
                  <a:tcPr/>
                </a:tc>
                <a:tc rowSpan="2">
                  <a:txBody>
                    <a:bodyPr/>
                    <a:lstStyle/>
                    <a:p>
                      <a:pPr algn="ctr"/>
                      <a:endParaRPr lang="tr-TR" sz="2800" smtClean="0"/>
                    </a:p>
                    <a:p>
                      <a:pPr algn="ctr"/>
                      <a:endParaRPr lang="tr-TR" sz="2800" smtClean="0"/>
                    </a:p>
                    <a:p>
                      <a:pPr algn="ctr"/>
                      <a:r>
                        <a:rPr lang="tr-TR" sz="2800" smtClean="0"/>
                        <a:t>Parmak ucu</a:t>
                      </a:r>
                      <a:endParaRPr lang="tr-TR" sz="2800"/>
                    </a:p>
                  </a:txBody>
                  <a:tcPr/>
                </a:tc>
                <a:tc>
                  <a:txBody>
                    <a:bodyPr/>
                    <a:lstStyle/>
                    <a:p>
                      <a:pPr algn="ctr"/>
                      <a:r>
                        <a:rPr lang="tr-TR" sz="2800" smtClean="0"/>
                        <a:t>1.5 mm</a:t>
                      </a:r>
                      <a:endParaRPr lang="tr-TR" sz="2800"/>
                    </a:p>
                  </a:txBody>
                  <a:tcPr/>
                </a:tc>
              </a:tr>
              <a:tr h="1506619">
                <a:tc>
                  <a:txBody>
                    <a:bodyPr/>
                    <a:lstStyle/>
                    <a:p>
                      <a:pPr algn="ctr"/>
                      <a:r>
                        <a:rPr lang="tr-TR" sz="2800" b="1" smtClean="0"/>
                        <a:t>8 yaşından büyük çocuklar ve erişkinler</a:t>
                      </a:r>
                      <a:endParaRPr lang="tr-TR" sz="2800" b="1"/>
                    </a:p>
                  </a:txBody>
                  <a:tcPr/>
                </a:tc>
                <a:tc vMerge="1">
                  <a:txBody>
                    <a:bodyPr/>
                    <a:lstStyle/>
                    <a:p>
                      <a:pPr algn="ctr"/>
                      <a:endParaRPr lang="tr-TR"/>
                    </a:p>
                  </a:txBody>
                  <a:tcPr/>
                </a:tc>
                <a:tc>
                  <a:txBody>
                    <a:bodyPr/>
                    <a:lstStyle/>
                    <a:p>
                      <a:pPr algn="ctr"/>
                      <a:r>
                        <a:rPr lang="tr-TR" sz="2800" smtClean="0"/>
                        <a:t>2.4 mm</a:t>
                      </a:r>
                      <a:endParaRPr lang="tr-TR" sz="280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904656"/>
          </a:xfrm>
        </p:spPr>
        <p:txBody>
          <a:bodyPr>
            <a:normAutofit/>
          </a:bodyPr>
          <a:lstStyle/>
          <a:p>
            <a:r>
              <a:rPr lang="tr-TR" smtClean="0"/>
              <a:t>Bir önceki tabloda verilen kesi derinliklerinden biraz daha kısa lanset uzunlukları seçilmesi tavsiye edilir. Çünkü, kapiller kan alma işlemi sırasında deri yüzeyine uygulanacak basıncın etkisiyle lanset uzunluğunun üstünde bir derinliğe inilme riski vardır.</a:t>
            </a:r>
          </a:p>
          <a:p>
            <a:pPr lvl="1"/>
            <a:r>
              <a:rPr lang="tr-TR" smtClean="0"/>
              <a:t>Örneğin; erişkinlerde maksimum kesi derinliği 2.4 mm olmalıdır. Bunun kesi için kullanılacak lanset uzunluğu ise, en fazla 2.2 mm olmalıdır.</a:t>
            </a:r>
          </a:p>
          <a:p>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8130" name="Picture 2"/>
          <p:cNvPicPr>
            <a:picLocks noChangeAspect="1" noChangeArrowheads="1"/>
          </p:cNvPicPr>
          <p:nvPr/>
        </p:nvPicPr>
        <p:blipFill>
          <a:blip r:embed="rId2" cstate="print"/>
          <a:srcRect/>
          <a:stretch>
            <a:fillRect/>
          </a:stretch>
        </p:blipFill>
        <p:spPr bwMode="auto">
          <a:xfrm>
            <a:off x="0" y="1123950"/>
            <a:ext cx="9144000" cy="450681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640960" cy="562074"/>
          </a:xfrm>
        </p:spPr>
        <p:txBody>
          <a:bodyPr>
            <a:normAutofit/>
          </a:bodyPr>
          <a:lstStyle/>
          <a:p>
            <a:r>
              <a:rPr lang="tr-TR" sz="2800" smtClean="0"/>
              <a:t>Dikkat edilecek önemli hususlar</a:t>
            </a:r>
            <a:endParaRPr lang="tr-TR" sz="2800"/>
          </a:p>
        </p:txBody>
      </p:sp>
      <p:sp>
        <p:nvSpPr>
          <p:cNvPr id="3" name="2 İçerik Yer Tutucusu"/>
          <p:cNvSpPr>
            <a:spLocks noGrp="1"/>
          </p:cNvSpPr>
          <p:nvPr>
            <p:ph idx="1"/>
          </p:nvPr>
        </p:nvSpPr>
        <p:spPr>
          <a:xfrm>
            <a:off x="457200" y="692696"/>
            <a:ext cx="8229600" cy="6165304"/>
          </a:xfrm>
        </p:spPr>
        <p:txBody>
          <a:bodyPr>
            <a:normAutofit fontScale="70000" lnSpcReduction="20000"/>
          </a:bodyPr>
          <a:lstStyle/>
          <a:p>
            <a:r>
              <a:rPr lang="tr-TR" smtClean="0"/>
              <a:t>İşlemden önce el hijyeni sağlanmalı ve eldiven giyilmelidir.</a:t>
            </a:r>
          </a:p>
          <a:p>
            <a:r>
              <a:rPr lang="tr-TR" smtClean="0"/>
              <a:t>Hastadan –bayılma riskine karşı- kolçaklı koltukta oturur pozisyonda iken kan alınması faydalı olabilir. Ayrıca, ağızda sakız vb. bir şey olmamalıdır.</a:t>
            </a:r>
          </a:p>
          <a:p>
            <a:r>
              <a:rPr lang="tr-TR" smtClean="0"/>
              <a:t>Pediatrik hastalar ebeveynleri tarafından tutulmalıdır. Yenidoğanlarda, ağrıyı azaltmak için emzirme ve anne kontağı faydalı olabilir. </a:t>
            </a:r>
          </a:p>
          <a:p>
            <a:r>
              <a:rPr lang="tr-TR" smtClean="0"/>
              <a:t>Parmak ucu ve topuktan kan alma işlemlerinde ilgili kemik zarının (periost) zarar görmemesi için dikkatli bir şekilde uygun derinlikte kesi yapılmalı ve deri yüzeyine ekstra basınç uygulanmamalıdır.</a:t>
            </a:r>
          </a:p>
          <a:p>
            <a:r>
              <a:rPr lang="tr-TR" smtClean="0"/>
              <a:t>Eğer kan alınacak bölge soğuksa, arteriyel kan akışını artırmak (arterializasyon) ve bu sayede ilgili bölgeden daha iyi kan alabilmek için ısıtma işlemi yapılabilir.</a:t>
            </a:r>
          </a:p>
          <a:p>
            <a:r>
              <a:rPr lang="tr-TR" smtClean="0"/>
              <a:t>Kan alma işleminden önce kesi bölgesi %70’lik alkol çözeltisi ile silinmelidir.</a:t>
            </a:r>
          </a:p>
          <a:p>
            <a:r>
              <a:rPr lang="tr-TR" smtClean="0"/>
              <a:t>Kan alma sırasında hastanın eli ani hareketlere karşı sıkıca tutulmalı ve çocuklar ebeveynleri tarafından immobilize edilmelidir.</a:t>
            </a:r>
          </a:p>
          <a:p>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640960" cy="562074"/>
          </a:xfrm>
        </p:spPr>
        <p:txBody>
          <a:bodyPr>
            <a:normAutofit/>
          </a:bodyPr>
          <a:lstStyle/>
          <a:p>
            <a:r>
              <a:rPr lang="tr-TR" sz="2800" smtClean="0"/>
              <a:t>Dikkat edilecek önemli hususlar</a:t>
            </a:r>
            <a:endParaRPr lang="tr-TR" sz="2800"/>
          </a:p>
        </p:txBody>
      </p:sp>
      <p:sp>
        <p:nvSpPr>
          <p:cNvPr id="3" name="2 İçerik Yer Tutucusu"/>
          <p:cNvSpPr>
            <a:spLocks noGrp="1"/>
          </p:cNvSpPr>
          <p:nvPr>
            <p:ph idx="1"/>
          </p:nvPr>
        </p:nvSpPr>
        <p:spPr>
          <a:xfrm>
            <a:off x="457200" y="692696"/>
            <a:ext cx="8229600" cy="6165304"/>
          </a:xfrm>
        </p:spPr>
        <p:txBody>
          <a:bodyPr>
            <a:normAutofit fontScale="77500" lnSpcReduction="20000"/>
          </a:bodyPr>
          <a:lstStyle/>
          <a:p>
            <a:r>
              <a:rPr lang="tr-TR" smtClean="0"/>
              <a:t>Aşırı masaj yapma ya da sıkma/sağma; doku sıvısı ile kanın kontamine olma riskini artırır, kan akışını durdurabilir ve ayrıca hemolize yol açabilir.</a:t>
            </a:r>
          </a:p>
          <a:p>
            <a:r>
              <a:rPr lang="tr-TR" smtClean="0"/>
              <a:t>Kapiller kan alma işleminde, ilk kan damlasının temiz gazlı bezle silinip uzaklaştırılması ve diğer kan damlalarının kullanılması tavsiye edilir.</a:t>
            </a:r>
          </a:p>
          <a:p>
            <a:pPr lvl="1"/>
            <a:r>
              <a:rPr lang="tr-TR" smtClean="0"/>
              <a:t>İlk kan damlası daha fazla oranda doku sıvısı ve intrasellüler sıvı içerir.</a:t>
            </a:r>
          </a:p>
          <a:p>
            <a:pPr lvl="1"/>
            <a:r>
              <a:rPr lang="tr-TR" smtClean="0"/>
              <a:t>Eğer kan alma bölgesi yeterince temizlenmemişse; kan, deri yüzeyindeki çeşitli maddelerle kirlenebilir. Bu risk, ilk kan damlası için daha belirgindir.</a:t>
            </a:r>
          </a:p>
          <a:p>
            <a:pPr lvl="1"/>
            <a:r>
              <a:rPr lang="tr-TR" smtClean="0"/>
              <a:t>İlk kan damlasının silinip silinmeyeceği hakkında kullanılan cihazın broşürüne bakılmalıdır.</a:t>
            </a:r>
          </a:p>
          <a:p>
            <a:r>
              <a:rPr lang="tr-TR" smtClean="0"/>
              <a:t>Eğer birden fazla tüpe kan alınacaksa, kanın pıhtılaşma riskinden dolayı, öncelik EDTA’lı tüpe verilmelidir.</a:t>
            </a:r>
          </a:p>
          <a:p>
            <a:r>
              <a:rPr lang="tr-TR" smtClean="0"/>
              <a:t>Önerilen video: </a:t>
            </a:r>
            <a:r>
              <a:rPr lang="tr-TR" smtClean="0">
                <a:hlinkClick r:id="rId2"/>
              </a:rPr>
              <a:t>https://www.youtube.com/watch?v=yVRj7CWFj9A</a:t>
            </a:r>
            <a:endParaRPr lang="tr-TR" smtClean="0"/>
          </a:p>
          <a:p>
            <a:pPr>
              <a:buNone/>
            </a:pPr>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Glukometre Kullanma Becerisi</a:t>
            </a:r>
            <a:endParaRPr lang="tr-TR"/>
          </a:p>
        </p:txBody>
      </p:sp>
      <p:sp>
        <p:nvSpPr>
          <p:cNvPr id="3" name="2 İçerik Yer Tutucusu"/>
          <p:cNvSpPr>
            <a:spLocks noGrp="1"/>
          </p:cNvSpPr>
          <p:nvPr>
            <p:ph idx="1"/>
          </p:nvPr>
        </p:nvSpPr>
        <p:spPr>
          <a:xfrm>
            <a:off x="457200" y="1600200"/>
            <a:ext cx="8229600" cy="4925144"/>
          </a:xfrm>
        </p:spPr>
        <p:txBody>
          <a:bodyPr>
            <a:normAutofit fontScale="92500" lnSpcReduction="20000"/>
          </a:bodyPr>
          <a:lstStyle/>
          <a:p>
            <a:r>
              <a:rPr lang="tr-TR" smtClean="0"/>
              <a:t>Glukometre nedir?</a:t>
            </a:r>
            <a:endParaRPr lang="tr-TR" smtClean="0"/>
          </a:p>
          <a:p>
            <a:endParaRPr lang="tr-TR" smtClean="0"/>
          </a:p>
          <a:p>
            <a:r>
              <a:rPr lang="tr-TR" smtClean="0"/>
              <a:t>Glukometreler nasıl kullanılır?</a:t>
            </a:r>
            <a:endParaRPr lang="tr-TR" smtClean="0"/>
          </a:p>
          <a:p>
            <a:endParaRPr lang="tr-TR" smtClean="0"/>
          </a:p>
          <a:p>
            <a:r>
              <a:rPr lang="tr-TR" smtClean="0"/>
              <a:t>Kalibrasyon ve kontrol işlemleri</a:t>
            </a:r>
            <a:endParaRPr lang="tr-TR" smtClean="0"/>
          </a:p>
          <a:p>
            <a:endParaRPr lang="tr-TR" smtClean="0"/>
          </a:p>
          <a:p>
            <a:r>
              <a:rPr lang="tr-TR" smtClean="0"/>
              <a:t>Glukometrik </a:t>
            </a:r>
            <a:r>
              <a:rPr lang="tr-TR" smtClean="0"/>
              <a:t>ölçümlerde sık karşılaşılan hata kaynakları</a:t>
            </a:r>
          </a:p>
          <a:p>
            <a:endParaRPr lang="tr-TR" smtClean="0"/>
          </a:p>
          <a:p>
            <a:r>
              <a:rPr lang="tr-TR" smtClean="0"/>
              <a:t>Glukometrik </a:t>
            </a:r>
            <a:r>
              <a:rPr lang="tr-TR" smtClean="0"/>
              <a:t>ölçümlerde </a:t>
            </a:r>
            <a:r>
              <a:rPr lang="tr-TR" smtClean="0"/>
              <a:t>dikkat </a:t>
            </a:r>
            <a:r>
              <a:rPr lang="tr-TR" smtClean="0"/>
              <a:t>edilecek önemli hususlar</a:t>
            </a:r>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lstStyle/>
          <a:p>
            <a:r>
              <a:rPr lang="tr-TR" smtClean="0"/>
              <a:t>Glukometre </a:t>
            </a:r>
            <a:r>
              <a:rPr lang="tr-TR" smtClean="0"/>
              <a:t>nedir?</a:t>
            </a:r>
            <a:endParaRPr lang="tr-TR"/>
          </a:p>
        </p:txBody>
      </p:sp>
      <p:sp>
        <p:nvSpPr>
          <p:cNvPr id="3" name="2 İçerik Yer Tutucusu"/>
          <p:cNvSpPr>
            <a:spLocks noGrp="1"/>
          </p:cNvSpPr>
          <p:nvPr>
            <p:ph idx="1"/>
          </p:nvPr>
        </p:nvSpPr>
        <p:spPr>
          <a:xfrm>
            <a:off x="457200" y="1196752"/>
            <a:ext cx="8229600" cy="5400600"/>
          </a:xfrm>
        </p:spPr>
        <p:txBody>
          <a:bodyPr>
            <a:normAutofit fontScale="92500" lnSpcReduction="10000"/>
          </a:bodyPr>
          <a:lstStyle/>
          <a:p>
            <a:r>
              <a:rPr lang="tr-TR" smtClean="0"/>
              <a:t>Kanda glukoz yüksekliği (hiperglisemi) ve düşüklüğü (hipoglisemi) </a:t>
            </a:r>
            <a:r>
              <a:rPr lang="tr-TR" smtClean="0"/>
              <a:t>tespit edilip tedavi </a:t>
            </a:r>
            <a:r>
              <a:rPr lang="tr-TR" smtClean="0"/>
              <a:t>edilmesi gereken </a:t>
            </a:r>
            <a:r>
              <a:rPr lang="tr-TR" smtClean="0"/>
              <a:t>ciddi durumlardır. Glukometreler</a:t>
            </a:r>
            <a:r>
              <a:rPr lang="tr-TR" smtClean="0"/>
              <a:t>, hastaların kan glukoz düzeylerini basitçe ve kısa sürede ölçmek için geliştirilmiş küçük, elde taşınabilir tıbbi </a:t>
            </a:r>
            <a:r>
              <a:rPr lang="tr-TR" smtClean="0"/>
              <a:t>tanı cihazlarıdır.</a:t>
            </a:r>
          </a:p>
          <a:p>
            <a:pPr lvl="1"/>
            <a:r>
              <a:rPr lang="tr-TR" smtClean="0"/>
              <a:t>Glukometreler </a:t>
            </a:r>
            <a:r>
              <a:rPr lang="tr-TR" smtClean="0"/>
              <a:t>hem hastane ortamında sağlık personelleri tarafından hem de ev ortamında hastanın kendisi tarafından kullanılabilmektedir</a:t>
            </a:r>
            <a:r>
              <a:rPr lang="tr-TR" smtClean="0"/>
              <a:t>.</a:t>
            </a:r>
          </a:p>
          <a:p>
            <a:r>
              <a:rPr lang="tr-TR" smtClean="0"/>
              <a:t>Glukometre cihazlarında analiz işlemi için özel ölçüm çubukları (strip) kullanılır.</a:t>
            </a:r>
          </a:p>
          <a:p>
            <a:pPr marL="742950" lvl="2" indent="-342900"/>
            <a:endParaRPr lang="tr-TR"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mtClean="0"/>
              <a:t>Kan damarı çeşitleri:</a:t>
            </a:r>
          </a:p>
          <a:p>
            <a:pPr lvl="1"/>
            <a:r>
              <a:rPr lang="tr-TR" smtClean="0"/>
              <a:t>Arter (atardamar): Kalpten vücuda kan taşır.</a:t>
            </a:r>
          </a:p>
          <a:p>
            <a:pPr lvl="2"/>
            <a:r>
              <a:rPr lang="tr-TR" smtClean="0"/>
              <a:t>Arteriol: en küçük arterler</a:t>
            </a:r>
          </a:p>
          <a:p>
            <a:pPr lvl="1"/>
            <a:r>
              <a:rPr lang="tr-TR" smtClean="0"/>
              <a:t>Kapiller (kılcal damar): Besin ve atıkların değişiminin yapıldığı yerdir.</a:t>
            </a:r>
          </a:p>
          <a:p>
            <a:pPr lvl="1"/>
            <a:r>
              <a:rPr lang="tr-TR" smtClean="0"/>
              <a:t>Ven (toplardamar): Vücuttan kalbe kan taşır.</a:t>
            </a:r>
          </a:p>
          <a:p>
            <a:pPr lvl="2"/>
            <a:r>
              <a:rPr lang="tr-TR" smtClean="0"/>
              <a:t>Venül: en küçük venler</a:t>
            </a:r>
          </a:p>
          <a:p>
            <a:pPr lvl="1"/>
            <a:endParaRPr lang="tr-TR" smtClean="0"/>
          </a:p>
          <a:p>
            <a:pPr lvl="1"/>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1115616" y="0"/>
            <a:ext cx="7331987"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mazon.com: Blood Glucose Monitor Kit, 100 Glucometer Strips, 100 Lancets,  1 Blood Sugar Monitor, metene TD-4116 Blood Sugar Test Kit with Lancing  Device and Control Solution, No Coding: Health &amp; Personal Care"/>
          <p:cNvPicPr>
            <a:picLocks noChangeAspect="1" noChangeArrowheads="1"/>
          </p:cNvPicPr>
          <p:nvPr/>
        </p:nvPicPr>
        <p:blipFill>
          <a:blip r:embed="rId2" cstate="print"/>
          <a:srcRect/>
          <a:stretch>
            <a:fillRect/>
          </a:stretch>
        </p:blipFill>
        <p:spPr bwMode="auto">
          <a:xfrm>
            <a:off x="1259632" y="0"/>
            <a:ext cx="6853363"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8640"/>
            <a:ext cx="8229600" cy="6336704"/>
          </a:xfrm>
        </p:spPr>
        <p:txBody>
          <a:bodyPr>
            <a:normAutofit fontScale="92500" lnSpcReduction="10000"/>
          </a:bodyPr>
          <a:lstStyle/>
          <a:p>
            <a:r>
              <a:rPr lang="tr-TR" smtClean="0"/>
              <a:t>Glukometrelerde kullanılan farklı ölçüm yöntemleri vardır. Bu </a:t>
            </a:r>
            <a:r>
              <a:rPr lang="tr-TR" smtClean="0"/>
              <a:t>amaçla, yaygın </a:t>
            </a:r>
            <a:r>
              <a:rPr lang="tr-TR" smtClean="0"/>
              <a:t>olarak </a:t>
            </a:r>
            <a:r>
              <a:rPr lang="tr-TR" smtClean="0"/>
              <a:t>iki </a:t>
            </a:r>
            <a:r>
              <a:rPr lang="tr-TR" smtClean="0"/>
              <a:t>farklı enzim kullanılmaktadır:</a:t>
            </a:r>
          </a:p>
          <a:p>
            <a:pPr lvl="1"/>
            <a:r>
              <a:rPr lang="tr-TR" smtClean="0"/>
              <a:t>Glukoz oksidaz </a:t>
            </a:r>
            <a:r>
              <a:rPr lang="tr-TR" smtClean="0"/>
              <a:t>(</a:t>
            </a:r>
            <a:r>
              <a:rPr lang="tr-TR" smtClean="0"/>
              <a:t>GO)</a:t>
            </a:r>
          </a:p>
          <a:p>
            <a:pPr lvl="1"/>
            <a:r>
              <a:rPr lang="tr-TR" smtClean="0"/>
              <a:t>Glukoz-1-dehidrogenaz (GDH)</a:t>
            </a:r>
          </a:p>
          <a:p>
            <a:endParaRPr lang="tr-TR" smtClean="0"/>
          </a:p>
          <a:p>
            <a:r>
              <a:rPr lang="tr-TR" smtClean="0"/>
              <a:t>Kullanılan ölçüm yöntemine göre değişmekle birlikte, birtakım faktörler (glukoz dışı şekerler, C vitamini, parasetamol, hematokrit vb.) ölçüm sonucunu olumsuz yönde etkileyebilir. </a:t>
            </a:r>
          </a:p>
          <a:p>
            <a:pPr lvl="1"/>
            <a:r>
              <a:rPr lang="tr-TR" smtClean="0"/>
              <a:t>Bu nedenle kullanılan cihazın kılavuzuna bakılmalı; ölçüm yöntemi ve bu yöntemle ilişkili problemlere dikkat edilmelidir.</a:t>
            </a:r>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90066"/>
          </a:xfrm>
        </p:spPr>
        <p:txBody>
          <a:bodyPr>
            <a:normAutofit fontScale="90000"/>
          </a:bodyPr>
          <a:lstStyle/>
          <a:p>
            <a:r>
              <a:rPr lang="tr-TR" smtClean="0"/>
              <a:t>Glukometreler nasıl kullanılır?</a:t>
            </a:r>
            <a:endParaRPr lang="tr-TR"/>
          </a:p>
        </p:txBody>
      </p:sp>
      <p:sp>
        <p:nvSpPr>
          <p:cNvPr id="3" name="2 İçerik Yer Tutucusu"/>
          <p:cNvSpPr>
            <a:spLocks noGrp="1"/>
          </p:cNvSpPr>
          <p:nvPr>
            <p:ph idx="1"/>
          </p:nvPr>
        </p:nvSpPr>
        <p:spPr>
          <a:xfrm>
            <a:off x="251520" y="1052736"/>
            <a:ext cx="8640960" cy="5544616"/>
          </a:xfrm>
        </p:spPr>
        <p:txBody>
          <a:bodyPr>
            <a:normAutofit fontScale="85000" lnSpcReduction="20000"/>
          </a:bodyPr>
          <a:lstStyle/>
          <a:p>
            <a:pPr marL="514350" indent="-514350">
              <a:buAutoNum type="arabicParenR"/>
            </a:pPr>
            <a:r>
              <a:rPr lang="tr-TR" smtClean="0"/>
              <a:t>Lanset ile delinecek kısım alkollü </a:t>
            </a:r>
            <a:r>
              <a:rPr lang="tr-TR" smtClean="0"/>
              <a:t>pamukla </a:t>
            </a:r>
            <a:r>
              <a:rPr lang="tr-TR" smtClean="0"/>
              <a:t>silinir.</a:t>
            </a:r>
          </a:p>
          <a:p>
            <a:pPr marL="514350" indent="-514350">
              <a:buAutoNum type="arabicParenR"/>
            </a:pPr>
            <a:r>
              <a:rPr lang="tr-TR" smtClean="0"/>
              <a:t>Test stribi glukometre cihazına yerleştirilir.</a:t>
            </a:r>
          </a:p>
          <a:p>
            <a:pPr marL="514350" indent="-514350">
              <a:buAutoNum type="arabicParenR"/>
            </a:pPr>
            <a:r>
              <a:rPr lang="tr-TR" smtClean="0"/>
              <a:t>Lanset, delme </a:t>
            </a:r>
            <a:r>
              <a:rPr lang="tr-TR" smtClean="0"/>
              <a:t>kalemine </a:t>
            </a:r>
            <a:r>
              <a:rPr lang="tr-TR" smtClean="0"/>
              <a:t>yerleştirilir ve parmak </a:t>
            </a:r>
            <a:r>
              <a:rPr lang="tr-TR" smtClean="0"/>
              <a:t>ucu lansetle delinir.</a:t>
            </a:r>
          </a:p>
          <a:p>
            <a:pPr marL="514350" indent="-514350">
              <a:buAutoNum type="arabicParenR"/>
            </a:pPr>
            <a:r>
              <a:rPr lang="tr-TR" smtClean="0"/>
              <a:t>Delinen </a:t>
            </a:r>
            <a:r>
              <a:rPr lang="tr-TR" smtClean="0"/>
              <a:t>parmak ucundan çıkan </a:t>
            </a:r>
            <a:r>
              <a:rPr lang="tr-TR" smtClean="0"/>
              <a:t>ilk </a:t>
            </a:r>
            <a:r>
              <a:rPr lang="tr-TR" smtClean="0"/>
              <a:t>kan damlası </a:t>
            </a:r>
            <a:r>
              <a:rPr lang="tr-TR" smtClean="0"/>
              <a:t>kuru bir </a:t>
            </a:r>
            <a:r>
              <a:rPr lang="tr-TR" smtClean="0"/>
              <a:t>pamukla </a:t>
            </a:r>
            <a:r>
              <a:rPr lang="tr-TR" smtClean="0"/>
              <a:t>silinerek uzaklaştırılır ve ikinci kan damlası </a:t>
            </a:r>
            <a:r>
              <a:rPr lang="tr-TR" smtClean="0"/>
              <a:t>cihaza takılı </a:t>
            </a:r>
            <a:r>
              <a:rPr lang="tr-TR" smtClean="0"/>
              <a:t>olan </a:t>
            </a:r>
            <a:r>
              <a:rPr lang="tr-TR" smtClean="0"/>
              <a:t>stribin ucundan emdirilir.</a:t>
            </a:r>
          </a:p>
          <a:p>
            <a:pPr marL="914400" lvl="1" indent="-514350">
              <a:buFont typeface="Wingdings" pitchFamily="2" charset="2"/>
              <a:buChar char="Ø"/>
            </a:pPr>
            <a:r>
              <a:rPr lang="tr-TR" smtClean="0"/>
              <a:t>Dikkat: Kan uygulanacak kısmın </a:t>
            </a:r>
            <a:r>
              <a:rPr lang="tr-TR" b="1" smtClean="0">
                <a:solidFill>
                  <a:srgbClr val="FF0000"/>
                </a:solidFill>
                <a:effectLst>
                  <a:outerShdw blurRad="38100" dist="38100" dir="2700000" algn="tl">
                    <a:srgbClr val="000000">
                      <a:alpha val="43137"/>
                    </a:srgbClr>
                  </a:outerShdw>
                </a:effectLst>
              </a:rPr>
              <a:t>üzerine değil</a:t>
            </a:r>
            <a:r>
              <a:rPr lang="tr-TR" smtClean="0"/>
              <a:t>, </a:t>
            </a:r>
            <a:r>
              <a:rPr lang="tr-TR" b="1" smtClean="0">
                <a:solidFill>
                  <a:srgbClr val="00B050"/>
                </a:solidFill>
                <a:effectLst>
                  <a:outerShdw blurRad="38100" dist="38100" dir="2700000" algn="tl">
                    <a:srgbClr val="000000">
                      <a:alpha val="43137"/>
                    </a:srgbClr>
                  </a:outerShdw>
                </a:effectLst>
              </a:rPr>
              <a:t>ucuna</a:t>
            </a:r>
            <a:r>
              <a:rPr lang="tr-TR" smtClean="0"/>
              <a:t>!</a:t>
            </a:r>
            <a:endParaRPr lang="tr-TR" smtClean="0"/>
          </a:p>
          <a:p>
            <a:pPr marL="514350" indent="-514350">
              <a:buAutoNum type="arabicParenR"/>
            </a:pPr>
            <a:r>
              <a:rPr lang="tr-TR" smtClean="0"/>
              <a:t>Kanayan </a:t>
            </a:r>
            <a:r>
              <a:rPr lang="tr-TR" smtClean="0"/>
              <a:t>parmak ucuna </a:t>
            </a:r>
            <a:r>
              <a:rPr lang="tr-TR" smtClean="0"/>
              <a:t>kuru </a:t>
            </a:r>
            <a:r>
              <a:rPr lang="tr-TR" smtClean="0"/>
              <a:t>bir pamukla </a:t>
            </a:r>
            <a:r>
              <a:rPr lang="tr-TR" smtClean="0"/>
              <a:t>tampon </a:t>
            </a:r>
            <a:r>
              <a:rPr lang="tr-TR" smtClean="0"/>
              <a:t>uygulanır.</a:t>
            </a:r>
            <a:endParaRPr lang="tr-TR" smtClean="0"/>
          </a:p>
          <a:p>
            <a:pPr marL="514350" indent="-514350">
              <a:buAutoNum type="arabicParenR"/>
            </a:pPr>
            <a:r>
              <a:rPr lang="tr-TR" smtClean="0"/>
              <a:t>Cihazın ölçtüğü glukoz </a:t>
            </a:r>
            <a:r>
              <a:rPr lang="tr-TR" smtClean="0"/>
              <a:t>değeri </a:t>
            </a:r>
            <a:r>
              <a:rPr lang="tr-TR" smtClean="0"/>
              <a:t>ekrandan okunur ve kullanılmış tüm kirli malzemeler (pamuk, strip, lanset) atılır.</a:t>
            </a:r>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cstate="print"/>
          <a:srcRect/>
          <a:stretch>
            <a:fillRect/>
          </a:stretch>
        </p:blipFill>
        <p:spPr bwMode="auto">
          <a:xfrm>
            <a:off x="0" y="260648"/>
            <a:ext cx="9144000" cy="609297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6386" name="Picture 2"/>
          <p:cNvPicPr>
            <a:picLocks noChangeAspect="1" noChangeArrowheads="1"/>
          </p:cNvPicPr>
          <p:nvPr/>
        </p:nvPicPr>
        <p:blipFill>
          <a:blip r:embed="rId2" cstate="print"/>
          <a:srcRect/>
          <a:stretch>
            <a:fillRect/>
          </a:stretch>
        </p:blipFill>
        <p:spPr bwMode="auto">
          <a:xfrm>
            <a:off x="1519238" y="785813"/>
            <a:ext cx="6105525" cy="52863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7170" name="Picture 2"/>
          <p:cNvPicPr>
            <a:picLocks noChangeAspect="1" noChangeArrowheads="1"/>
          </p:cNvPicPr>
          <p:nvPr/>
        </p:nvPicPr>
        <p:blipFill>
          <a:blip r:embed="rId2" cstate="print"/>
          <a:srcRect/>
          <a:stretch>
            <a:fillRect/>
          </a:stretch>
        </p:blipFill>
        <p:spPr bwMode="auto">
          <a:xfrm>
            <a:off x="899592" y="0"/>
            <a:ext cx="7218947"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5363" name="Picture 3"/>
          <p:cNvPicPr>
            <a:picLocks noChangeAspect="1" noChangeArrowheads="1"/>
          </p:cNvPicPr>
          <p:nvPr/>
        </p:nvPicPr>
        <p:blipFill>
          <a:blip r:embed="rId2" cstate="print"/>
          <a:srcRect/>
          <a:stretch>
            <a:fillRect/>
          </a:stretch>
        </p:blipFill>
        <p:spPr bwMode="auto">
          <a:xfrm>
            <a:off x="1835696" y="0"/>
            <a:ext cx="6005318" cy="6858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412776"/>
            <a:ext cx="9144000" cy="370553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7410" name="Picture 2"/>
          <p:cNvPicPr>
            <a:picLocks noChangeAspect="1" noChangeArrowheads="1"/>
          </p:cNvPicPr>
          <p:nvPr/>
        </p:nvPicPr>
        <p:blipFill>
          <a:blip r:embed="rId2" cstate="print"/>
          <a:srcRect/>
          <a:stretch>
            <a:fillRect/>
          </a:stretch>
        </p:blipFill>
        <p:spPr bwMode="auto">
          <a:xfrm>
            <a:off x="8050" y="0"/>
            <a:ext cx="9127901"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0" y="-1"/>
            <a:ext cx="9144000" cy="6858001"/>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8434" name="Picture 2"/>
          <p:cNvPicPr>
            <a:picLocks noChangeAspect="1" noChangeArrowheads="1"/>
          </p:cNvPicPr>
          <p:nvPr/>
        </p:nvPicPr>
        <p:blipFill>
          <a:blip r:embed="rId2" cstate="print"/>
          <a:srcRect/>
          <a:stretch>
            <a:fillRect/>
          </a:stretch>
        </p:blipFill>
        <p:spPr bwMode="auto">
          <a:xfrm>
            <a:off x="1403647" y="14676"/>
            <a:ext cx="6350323" cy="684332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9218" name="Picture 2"/>
          <p:cNvPicPr>
            <a:picLocks noChangeAspect="1" noChangeArrowheads="1"/>
          </p:cNvPicPr>
          <p:nvPr/>
        </p:nvPicPr>
        <p:blipFill>
          <a:blip r:embed="rId2" cstate="print"/>
          <a:srcRect/>
          <a:stretch>
            <a:fillRect/>
          </a:stretch>
        </p:blipFill>
        <p:spPr bwMode="auto">
          <a:xfrm>
            <a:off x="0" y="-1"/>
            <a:ext cx="9144000" cy="617344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4338" name="Picture 2"/>
          <p:cNvPicPr>
            <a:picLocks noChangeAspect="1" noChangeArrowheads="1"/>
          </p:cNvPicPr>
          <p:nvPr/>
        </p:nvPicPr>
        <p:blipFill>
          <a:blip r:embed="rId2" cstate="print"/>
          <a:srcRect/>
          <a:stretch>
            <a:fillRect/>
          </a:stretch>
        </p:blipFill>
        <p:spPr bwMode="auto">
          <a:xfrm>
            <a:off x="251520" y="1"/>
            <a:ext cx="3918030" cy="666935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988661" y="0"/>
            <a:ext cx="4155340" cy="6858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290" name="Picture 2"/>
          <p:cNvPicPr>
            <a:picLocks noChangeAspect="1" noChangeArrowheads="1"/>
          </p:cNvPicPr>
          <p:nvPr/>
        </p:nvPicPr>
        <p:blipFill>
          <a:blip r:embed="rId2" cstate="print"/>
          <a:srcRect/>
          <a:stretch>
            <a:fillRect/>
          </a:stretch>
        </p:blipFill>
        <p:spPr bwMode="auto">
          <a:xfrm>
            <a:off x="179512" y="60154"/>
            <a:ext cx="8784975" cy="6737694"/>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73730" name="AutoShape 2" descr="blood glucose testing instru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3732" name="AutoShape 4" descr="https://www.healthhub.sg/sites/assets/Assets/Categories/Chronic%20Illness/Meter-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3733" name="Picture 5"/>
          <p:cNvPicPr>
            <a:picLocks noChangeAspect="1" noChangeArrowheads="1"/>
          </p:cNvPicPr>
          <p:nvPr/>
        </p:nvPicPr>
        <p:blipFill>
          <a:blip r:embed="rId2" cstate="print"/>
          <a:srcRect/>
          <a:stretch>
            <a:fillRect/>
          </a:stretch>
        </p:blipFill>
        <p:spPr bwMode="auto">
          <a:xfrm>
            <a:off x="827584" y="0"/>
            <a:ext cx="7391005" cy="6858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mtClean="0"/>
              <a:t>Kalibrasyon işlemi</a:t>
            </a:r>
            <a:endParaRPr lang="tr-TR"/>
          </a:p>
        </p:txBody>
      </p:sp>
      <p:sp>
        <p:nvSpPr>
          <p:cNvPr id="3" name="2 İçerik Yer Tutucusu"/>
          <p:cNvSpPr>
            <a:spLocks noGrp="1"/>
          </p:cNvSpPr>
          <p:nvPr>
            <p:ph idx="1"/>
          </p:nvPr>
        </p:nvSpPr>
        <p:spPr>
          <a:xfrm>
            <a:off x="457200" y="1340768"/>
            <a:ext cx="8229600" cy="5256584"/>
          </a:xfrm>
        </p:spPr>
        <p:txBody>
          <a:bodyPr>
            <a:normAutofit fontScale="85000" lnSpcReduction="10000"/>
          </a:bodyPr>
          <a:lstStyle/>
          <a:p>
            <a:r>
              <a:rPr lang="tr-TR" smtClean="0"/>
              <a:t>Kodlama gerektiren cihazlarda, strip kutusunun üzerinde yazılı kalibrasyon kodu ile, strip cihaza yerleştirildiğinde ekranda çıkan kalibrasyon kodunun aynı olması gerekir. Aksi halde, kodlama işlemi yapılarak cihaz kodu strip kodu ile uyumlu hale getirilmelidir. Bu kalibrasyon işlemine her yeni strip kutusuna geçildiğinde dikkat edilmelidir.</a:t>
            </a:r>
          </a:p>
          <a:p>
            <a:pPr lvl="1"/>
            <a:r>
              <a:rPr lang="tr-TR" smtClean="0"/>
              <a:t>Bazı cihazlarda kalibrasyon kodunun ayarlanması manuel olarak yapılırken, bazı cihazlarda bu işlem için strip kutusuyla birlikte satılan bir kalibrasyon çubuğu vardır. Ayrıca, ölçüm kolaylığı sağlamak amacıyla “auto coding (no coding)” cihazlar da üretilmiştir.</a:t>
            </a:r>
            <a:endParaRPr 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78850" name="Picture 2"/>
          <p:cNvPicPr>
            <a:picLocks noChangeAspect="1" noChangeArrowheads="1"/>
          </p:cNvPicPr>
          <p:nvPr/>
        </p:nvPicPr>
        <p:blipFill>
          <a:blip r:embed="rId2" cstate="print"/>
          <a:srcRect/>
          <a:stretch>
            <a:fillRect/>
          </a:stretch>
        </p:blipFill>
        <p:spPr bwMode="auto">
          <a:xfrm>
            <a:off x="1259632" y="0"/>
            <a:ext cx="6600595" cy="6858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cstate="print"/>
          <a:srcRect/>
          <a:stretch>
            <a:fillRect/>
          </a:stretch>
        </p:blipFill>
        <p:spPr bwMode="auto">
          <a:xfrm>
            <a:off x="0" y="0"/>
            <a:ext cx="9144530" cy="6858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Kontrol işlemi</a:t>
            </a:r>
            <a:endParaRPr lang="tr-TR"/>
          </a:p>
        </p:txBody>
      </p:sp>
      <p:sp>
        <p:nvSpPr>
          <p:cNvPr id="3" name="2 İçerik Yer Tutucusu"/>
          <p:cNvSpPr>
            <a:spLocks noGrp="1"/>
          </p:cNvSpPr>
          <p:nvPr>
            <p:ph idx="1"/>
          </p:nvPr>
        </p:nvSpPr>
        <p:spPr>
          <a:xfrm>
            <a:off x="457200" y="1600200"/>
            <a:ext cx="8229600" cy="4925144"/>
          </a:xfrm>
        </p:spPr>
        <p:txBody>
          <a:bodyPr>
            <a:normAutofit/>
          </a:bodyPr>
          <a:lstStyle/>
          <a:p>
            <a:r>
              <a:rPr lang="tr-TR" smtClean="0"/>
              <a:t>İçerisinde belli konsantrasyonlarda glukoz içeren özel çözeltiler glukometre cihazına okutularak elde edilen sonuçlar değerlendirilir.</a:t>
            </a:r>
          </a:p>
          <a:p>
            <a:endParaRPr lang="tr-TR" smtClean="0"/>
          </a:p>
          <a:p>
            <a:r>
              <a:rPr lang="tr-TR" smtClean="0"/>
              <a:t>Elde edilen sonuçlar, eğer strip kutusunda yazan aralıkların içerisinde ise, cihazın doğru çalıştığı şeklinde yorumlanır.</a:t>
            </a:r>
            <a:endParaRPr lang="tr-T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3316" name="Picture 4"/>
          <p:cNvPicPr>
            <a:picLocks noChangeAspect="1" noChangeArrowheads="1"/>
          </p:cNvPicPr>
          <p:nvPr/>
        </p:nvPicPr>
        <p:blipFill>
          <a:blip r:embed="rId2" cstate="print"/>
          <a:srcRect/>
          <a:stretch>
            <a:fillRect/>
          </a:stretch>
        </p:blipFill>
        <p:spPr bwMode="auto">
          <a:xfrm>
            <a:off x="467544" y="0"/>
            <a:ext cx="8244408" cy="679691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616624"/>
          </a:xfrm>
        </p:spPr>
        <p:txBody>
          <a:bodyPr>
            <a:normAutofit lnSpcReduction="10000"/>
          </a:bodyPr>
          <a:lstStyle/>
          <a:p>
            <a:r>
              <a:rPr lang="tr-TR" smtClean="0"/>
              <a:t>Kapiller kan alma, derinin delinmesi/kesilmesi ile açığa çıkan kan örneğinin alınması işlemidir.</a:t>
            </a:r>
          </a:p>
          <a:p>
            <a:pPr lvl="1"/>
            <a:r>
              <a:rPr lang="tr-TR" smtClean="0"/>
              <a:t>Kan alma bölgesi olarak genellikle parmak ucu, topuk ya da kulak memesi tercih edilir. </a:t>
            </a:r>
          </a:p>
          <a:p>
            <a:endParaRPr lang="tr-TR" smtClean="0"/>
          </a:p>
          <a:p>
            <a:r>
              <a:rPr lang="tr-TR" smtClean="0"/>
              <a:t>Her ne kadar, “kapiller” kan örneği olarak isimlendirilse de, alınan numunede kapiller kanın dışında, venül ve arteriol kaynaklı kan ile doku sıvısı ve intrasellüler sıvı da bulunabilir ve bunların oranı bilinemez.</a:t>
            </a:r>
            <a:endParaRPr 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620688"/>
          </a:xfrm>
        </p:spPr>
        <p:txBody>
          <a:bodyPr>
            <a:normAutofit/>
          </a:bodyPr>
          <a:lstStyle/>
          <a:p>
            <a:r>
              <a:rPr lang="tr-TR" sz="3200" smtClean="0"/>
              <a:t>Sık karşılaşılan hata kaynakları</a:t>
            </a:r>
            <a:endParaRPr lang="tr-TR" sz="3200"/>
          </a:p>
        </p:txBody>
      </p:sp>
      <p:sp>
        <p:nvSpPr>
          <p:cNvPr id="3" name="2 İçerik Yer Tutucusu"/>
          <p:cNvSpPr>
            <a:spLocks noGrp="1"/>
          </p:cNvSpPr>
          <p:nvPr>
            <p:ph idx="1"/>
          </p:nvPr>
        </p:nvSpPr>
        <p:spPr>
          <a:xfrm>
            <a:off x="457200" y="692696"/>
            <a:ext cx="8229600" cy="6165304"/>
          </a:xfrm>
        </p:spPr>
        <p:txBody>
          <a:bodyPr>
            <a:normAutofit fontScale="77500" lnSpcReduction="20000"/>
          </a:bodyPr>
          <a:lstStyle/>
          <a:p>
            <a:r>
              <a:rPr lang="tr-TR" smtClean="0"/>
              <a:t>Hatalı kalibrasyon</a:t>
            </a:r>
          </a:p>
          <a:p>
            <a:r>
              <a:rPr lang="tr-TR" smtClean="0"/>
              <a:t>Tarihi geçmiş </a:t>
            </a:r>
            <a:r>
              <a:rPr lang="tr-TR" smtClean="0"/>
              <a:t>strip kullanımı</a:t>
            </a:r>
            <a:endParaRPr lang="tr-TR" smtClean="0"/>
          </a:p>
          <a:p>
            <a:r>
              <a:rPr lang="tr-TR" smtClean="0"/>
              <a:t>Bozulmuş </a:t>
            </a:r>
            <a:r>
              <a:rPr lang="tr-TR" smtClean="0"/>
              <a:t>strip </a:t>
            </a:r>
            <a:r>
              <a:rPr lang="tr-TR" smtClean="0"/>
              <a:t>kullanımı</a:t>
            </a:r>
          </a:p>
          <a:p>
            <a:r>
              <a:rPr lang="tr-TR" smtClean="0"/>
              <a:t>Bozulmuş cihaz kullanımı</a:t>
            </a:r>
          </a:p>
          <a:p>
            <a:r>
              <a:rPr lang="tr-TR" smtClean="0"/>
              <a:t>Hatalı antiseptik </a:t>
            </a:r>
            <a:r>
              <a:rPr lang="tr-TR" smtClean="0"/>
              <a:t>kullanımı</a:t>
            </a:r>
          </a:p>
          <a:p>
            <a:pPr lvl="1"/>
            <a:r>
              <a:rPr lang="tr-TR" smtClean="0"/>
              <a:t>Kan almadan önce, uygulanan antiseptiğin kuruması için beklenmelidir.</a:t>
            </a:r>
            <a:endParaRPr lang="tr-TR" smtClean="0"/>
          </a:p>
          <a:p>
            <a:r>
              <a:rPr lang="tr-TR" smtClean="0"/>
              <a:t>El hijyeninin </a:t>
            </a:r>
            <a:r>
              <a:rPr lang="tr-TR" smtClean="0"/>
              <a:t>yapılmaması</a:t>
            </a:r>
          </a:p>
          <a:p>
            <a:pPr lvl="1"/>
            <a:r>
              <a:rPr lang="tr-TR" smtClean="0"/>
              <a:t>Temiz olmayan</a:t>
            </a:r>
            <a:r>
              <a:rPr lang="tr-TR" smtClean="0"/>
              <a:t>, </a:t>
            </a:r>
            <a:r>
              <a:rPr lang="tr-TR" smtClean="0"/>
              <a:t>şeker ve </a:t>
            </a:r>
            <a:r>
              <a:rPr lang="tr-TR" smtClean="0"/>
              <a:t>tatlandırıcı gibi maddelerle temas etmiş elde </a:t>
            </a:r>
            <a:r>
              <a:rPr lang="tr-TR" smtClean="0"/>
              <a:t>yapılan </a:t>
            </a:r>
            <a:r>
              <a:rPr lang="tr-TR" smtClean="0"/>
              <a:t>ölçümler </a:t>
            </a:r>
            <a:r>
              <a:rPr lang="tr-TR" smtClean="0"/>
              <a:t>doğru </a:t>
            </a:r>
            <a:r>
              <a:rPr lang="tr-TR" smtClean="0"/>
              <a:t>sonuç </a:t>
            </a:r>
            <a:r>
              <a:rPr lang="tr-TR" smtClean="0"/>
              <a:t>vermeyebilir.</a:t>
            </a:r>
            <a:endParaRPr lang="tr-TR" smtClean="0"/>
          </a:p>
          <a:p>
            <a:r>
              <a:rPr lang="tr-TR" smtClean="0"/>
              <a:t>Yetersiz kan örneği</a:t>
            </a:r>
          </a:p>
          <a:p>
            <a:pPr lvl="1"/>
            <a:r>
              <a:rPr lang="tr-TR" smtClean="0"/>
              <a:t>Bazı cihazlarda </a:t>
            </a:r>
            <a:r>
              <a:rPr lang="tr-TR" smtClean="0"/>
              <a:t>numunenin </a:t>
            </a:r>
            <a:r>
              <a:rPr lang="tr-TR" smtClean="0"/>
              <a:t>yeterli olup olmadığını algılayan </a:t>
            </a:r>
            <a:r>
              <a:rPr lang="tr-TR" smtClean="0"/>
              <a:t>ve </a:t>
            </a:r>
            <a:r>
              <a:rPr lang="tr-TR" smtClean="0"/>
              <a:t>yeterli olmaması </a:t>
            </a:r>
            <a:r>
              <a:rPr lang="tr-TR" smtClean="0"/>
              <a:t>durumunda uyarı veren veya ölçüme başlamayarak hatalı </a:t>
            </a:r>
            <a:r>
              <a:rPr lang="tr-TR" smtClean="0"/>
              <a:t>ölçümü </a:t>
            </a:r>
            <a:r>
              <a:rPr lang="tr-TR" smtClean="0"/>
              <a:t>önleyen sensörler vardır.</a:t>
            </a:r>
            <a:endParaRPr lang="tr-TR" smtClean="0"/>
          </a:p>
          <a:p>
            <a:r>
              <a:rPr lang="tr-TR" smtClean="0"/>
              <a:t>Sonuç birimlerinin (mg/dL – mmol/L) </a:t>
            </a:r>
            <a:r>
              <a:rPr lang="tr-TR" smtClean="0"/>
              <a:t>karıştırılması</a:t>
            </a:r>
          </a:p>
          <a:p>
            <a:pPr lvl="1"/>
            <a:r>
              <a:rPr lang="tr-TR" smtClean="0"/>
              <a:t>1 mmol/L glukoz = 18 mg/dL glukoz</a:t>
            </a:r>
            <a:endParaRPr lang="tr-TR"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5976664"/>
          </a:xfrm>
        </p:spPr>
        <p:txBody>
          <a:bodyPr>
            <a:normAutofit fontScale="77500" lnSpcReduction="20000"/>
          </a:bodyPr>
          <a:lstStyle/>
          <a:p>
            <a:r>
              <a:rPr lang="tr-TR" smtClean="0"/>
              <a:t>Hematokrit düzeyi</a:t>
            </a:r>
          </a:p>
          <a:p>
            <a:pPr lvl="1"/>
            <a:r>
              <a:rPr lang="tr-TR" smtClean="0"/>
              <a:t>Kan vizkozitesinin hematokrit değerlerine bağlı </a:t>
            </a:r>
            <a:r>
              <a:rPr lang="tr-TR" smtClean="0"/>
              <a:t>olarak </a:t>
            </a:r>
            <a:r>
              <a:rPr lang="tr-TR" smtClean="0"/>
              <a:t>değişmesi </a:t>
            </a:r>
            <a:r>
              <a:rPr lang="tr-TR" smtClean="0"/>
              <a:t>plazmanın test </a:t>
            </a:r>
            <a:r>
              <a:rPr lang="tr-TR" smtClean="0"/>
              <a:t>stribine </a:t>
            </a:r>
            <a:r>
              <a:rPr lang="tr-TR" smtClean="0"/>
              <a:t>ulaşma derecesini etkileyerek </a:t>
            </a:r>
            <a:r>
              <a:rPr lang="tr-TR" smtClean="0"/>
              <a:t>test </a:t>
            </a:r>
            <a:r>
              <a:rPr lang="tr-TR" smtClean="0"/>
              <a:t>sonuçlarını bozabilir. Glukoz; yüksek </a:t>
            </a:r>
            <a:r>
              <a:rPr lang="tr-TR" smtClean="0"/>
              <a:t>hematokritte </a:t>
            </a:r>
            <a:r>
              <a:rPr lang="tr-TR" smtClean="0"/>
              <a:t>olduğundan düşük</a:t>
            </a:r>
            <a:r>
              <a:rPr lang="tr-TR" smtClean="0"/>
              <a:t>; düşük </a:t>
            </a:r>
            <a:r>
              <a:rPr lang="tr-TR" smtClean="0"/>
              <a:t>hematokritte </a:t>
            </a:r>
            <a:r>
              <a:rPr lang="tr-TR" smtClean="0"/>
              <a:t>olduğundan yüksek ölçülür</a:t>
            </a:r>
            <a:r>
              <a:rPr lang="tr-TR" smtClean="0"/>
              <a:t>. </a:t>
            </a:r>
            <a:r>
              <a:rPr lang="tr-TR" smtClean="0"/>
              <a:t>Glukometrenin hangi hematokrit aralığında doğru ölçüm yapabildiği bilgisi cihazın broşüründen elde edilebilir. </a:t>
            </a:r>
            <a:endParaRPr lang="tr-TR" smtClean="0"/>
          </a:p>
          <a:p>
            <a:r>
              <a:rPr lang="tr-TR" smtClean="0"/>
              <a:t>Anemi</a:t>
            </a:r>
            <a:endParaRPr lang="tr-TR" smtClean="0"/>
          </a:p>
          <a:p>
            <a:pPr lvl="1"/>
            <a:r>
              <a:rPr lang="tr-TR" smtClean="0"/>
              <a:t>Kan glukoz ölçümlerinde anemi, yalancı yüksek değerlere neden olurken, polistemi yalancı düşük sonuçlara yol </a:t>
            </a:r>
            <a:r>
              <a:rPr lang="tr-TR" smtClean="0"/>
              <a:t>açabilmektedir</a:t>
            </a:r>
            <a:r>
              <a:rPr lang="tr-TR" smtClean="0"/>
              <a:t>.</a:t>
            </a:r>
            <a:endParaRPr lang="tr-TR" smtClean="0"/>
          </a:p>
          <a:p>
            <a:r>
              <a:rPr lang="tr-TR" smtClean="0"/>
              <a:t>Askorbik asit</a:t>
            </a:r>
          </a:p>
          <a:p>
            <a:pPr lvl="1"/>
            <a:r>
              <a:rPr lang="tr-TR" smtClean="0"/>
              <a:t>Kanda </a:t>
            </a:r>
            <a:r>
              <a:rPr lang="tr-TR" smtClean="0"/>
              <a:t>yüksek </a:t>
            </a:r>
            <a:r>
              <a:rPr lang="tr-TR" smtClean="0"/>
              <a:t>miktarda </a:t>
            </a:r>
            <a:r>
              <a:rPr lang="tr-TR" smtClean="0"/>
              <a:t>askorbik asit bulunması hatalı düşük okumalara </a:t>
            </a:r>
            <a:r>
              <a:rPr lang="tr-TR" smtClean="0"/>
              <a:t>sebep </a:t>
            </a:r>
            <a:r>
              <a:rPr lang="tr-TR" smtClean="0"/>
              <a:t>olabilir</a:t>
            </a:r>
            <a:r>
              <a:rPr lang="tr-TR" smtClean="0"/>
              <a:t>.</a:t>
            </a:r>
          </a:p>
          <a:p>
            <a:r>
              <a:rPr lang="tr-TR" smtClean="0"/>
              <a:t>Asetaminofen (Parasetamol)</a:t>
            </a:r>
          </a:p>
          <a:p>
            <a:pPr lvl="1"/>
            <a:r>
              <a:rPr lang="tr-TR" smtClean="0"/>
              <a:t>Terapötik konsantrasyonlarda </a:t>
            </a:r>
            <a:r>
              <a:rPr lang="tr-TR" smtClean="0"/>
              <a:t>bile, </a:t>
            </a:r>
            <a:r>
              <a:rPr lang="tr-TR" smtClean="0"/>
              <a:t>GO </a:t>
            </a:r>
            <a:r>
              <a:rPr lang="tr-TR" smtClean="0"/>
              <a:t>bazlı sistemlerde hatalı düşük</a:t>
            </a:r>
            <a:r>
              <a:rPr lang="tr-TR" smtClean="0"/>
              <a:t>, GDH bazlı sistemlerde ise hatalı </a:t>
            </a:r>
            <a:r>
              <a:rPr lang="tr-TR" smtClean="0"/>
              <a:t>yüksek </a:t>
            </a:r>
            <a:r>
              <a:rPr lang="tr-TR" smtClean="0"/>
              <a:t>glukoz ölçümlerine </a:t>
            </a:r>
            <a:r>
              <a:rPr lang="tr-TR" smtClean="0"/>
              <a:t>sebep </a:t>
            </a:r>
            <a:r>
              <a:rPr lang="tr-TR" smtClean="0"/>
              <a:t>olabilir.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634082"/>
          </a:xfrm>
        </p:spPr>
        <p:txBody>
          <a:bodyPr>
            <a:normAutofit/>
          </a:bodyPr>
          <a:lstStyle/>
          <a:p>
            <a:r>
              <a:rPr lang="tr-TR" sz="3200" smtClean="0"/>
              <a:t>Dikkat </a:t>
            </a:r>
            <a:r>
              <a:rPr lang="tr-TR" sz="3200" smtClean="0"/>
              <a:t>edilecek </a:t>
            </a:r>
            <a:r>
              <a:rPr lang="tr-TR" sz="3200" smtClean="0"/>
              <a:t>önemli </a:t>
            </a:r>
            <a:r>
              <a:rPr lang="tr-TR" sz="3200" smtClean="0"/>
              <a:t>hususlar</a:t>
            </a:r>
            <a:endParaRPr lang="tr-TR" sz="3200"/>
          </a:p>
        </p:txBody>
      </p:sp>
      <p:sp>
        <p:nvSpPr>
          <p:cNvPr id="3" name="2 İçerik Yer Tutucusu"/>
          <p:cNvSpPr>
            <a:spLocks noGrp="1"/>
          </p:cNvSpPr>
          <p:nvPr>
            <p:ph idx="1"/>
          </p:nvPr>
        </p:nvSpPr>
        <p:spPr>
          <a:xfrm>
            <a:off x="457200" y="836712"/>
            <a:ext cx="8229600" cy="5760640"/>
          </a:xfrm>
        </p:spPr>
        <p:txBody>
          <a:bodyPr>
            <a:normAutofit fontScale="77500" lnSpcReduction="20000"/>
          </a:bodyPr>
          <a:lstStyle/>
          <a:p>
            <a:r>
              <a:rPr lang="tr-TR" smtClean="0"/>
              <a:t>Cihazın kullanım kılavuzu mutlaka okunmalıdır. Bakım ve temizliği öğrenilmelidir.</a:t>
            </a:r>
          </a:p>
          <a:p>
            <a:r>
              <a:rPr lang="tr-TR" smtClean="0"/>
              <a:t>Ölçülecek kan, parmaktan aşırı </a:t>
            </a:r>
            <a:r>
              <a:rPr lang="tr-TR" smtClean="0"/>
              <a:t>basınç </a:t>
            </a:r>
            <a:r>
              <a:rPr lang="tr-TR" smtClean="0"/>
              <a:t>uygulanarak alınmamalıdır; aksi halde doku </a:t>
            </a:r>
            <a:r>
              <a:rPr lang="tr-TR" smtClean="0"/>
              <a:t>sıvısı </a:t>
            </a:r>
            <a:r>
              <a:rPr lang="tr-TR" smtClean="0"/>
              <a:t>ile kontamine olur.</a:t>
            </a:r>
          </a:p>
          <a:p>
            <a:r>
              <a:rPr lang="tr-TR" smtClean="0"/>
              <a:t>Glukoz </a:t>
            </a:r>
            <a:r>
              <a:rPr lang="tr-TR" smtClean="0"/>
              <a:t>seviyeleri kapiller kan örneklerinde venöz kana </a:t>
            </a:r>
            <a:r>
              <a:rPr lang="tr-TR" smtClean="0"/>
              <a:t>göre </a:t>
            </a:r>
            <a:r>
              <a:rPr lang="tr-TR" smtClean="0"/>
              <a:t>biraz daha yüksektir (%7 civarı). Değerlendirme yapılırken bu husus dikkate alınmalıdır.</a:t>
            </a:r>
          </a:p>
          <a:p>
            <a:r>
              <a:rPr lang="tr-TR" smtClean="0"/>
              <a:t>Cihaz </a:t>
            </a:r>
            <a:r>
              <a:rPr lang="tr-TR" smtClean="0"/>
              <a:t>ve </a:t>
            </a:r>
            <a:r>
              <a:rPr lang="tr-TR" smtClean="0"/>
              <a:t>stripler </a:t>
            </a:r>
            <a:r>
              <a:rPr lang="tr-TR" smtClean="0"/>
              <a:t>yüksek ışıktan, sıcaklıktan ve nemden korunmalıdır.</a:t>
            </a:r>
          </a:p>
          <a:p>
            <a:pPr lvl="1"/>
            <a:r>
              <a:rPr lang="tr-TR" smtClean="0"/>
              <a:t>Ölçüm </a:t>
            </a:r>
            <a:r>
              <a:rPr lang="tr-TR" smtClean="0"/>
              <a:t>çubuğu kutusunun kapağı açık bırakılmamalıdır.</a:t>
            </a:r>
          </a:p>
          <a:p>
            <a:r>
              <a:rPr lang="tr-TR" smtClean="0"/>
              <a:t>Ölçüm çubuğu kutusu açıldıktan sonra kullanım </a:t>
            </a:r>
            <a:r>
              <a:rPr lang="tr-TR" smtClean="0"/>
              <a:t>süresi </a:t>
            </a:r>
            <a:r>
              <a:rPr lang="tr-TR" smtClean="0"/>
              <a:t>kısalır. Kutunun üzerine açılma tarihi </a:t>
            </a:r>
            <a:r>
              <a:rPr lang="tr-TR" smtClean="0"/>
              <a:t>yazılarak </a:t>
            </a:r>
            <a:r>
              <a:rPr lang="tr-TR" smtClean="0"/>
              <a:t>kullanım süresi takip edilmelidir.</a:t>
            </a:r>
          </a:p>
          <a:p>
            <a:r>
              <a:rPr lang="tr-TR" smtClean="0"/>
              <a:t>Ağır </a:t>
            </a:r>
            <a:r>
              <a:rPr lang="tr-TR" smtClean="0"/>
              <a:t>hastalarda </a:t>
            </a:r>
            <a:r>
              <a:rPr lang="tr-TR" smtClean="0"/>
              <a:t>glukometre ile kan </a:t>
            </a:r>
            <a:r>
              <a:rPr lang="tr-TR" smtClean="0"/>
              <a:t>şekeri </a:t>
            </a:r>
            <a:r>
              <a:rPr lang="tr-TR" smtClean="0"/>
              <a:t>ölçümü hatalı değerlendirmelere yol açabilir.</a:t>
            </a:r>
            <a:endParaRPr lang="tr-TR" smtClean="0"/>
          </a:p>
          <a:p>
            <a:endParaRPr lang="tr-T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332656"/>
            <a:ext cx="4258816" cy="2880320"/>
          </a:xfrm>
        </p:spPr>
        <p:txBody>
          <a:bodyPr>
            <a:normAutofit/>
          </a:bodyPr>
          <a:lstStyle/>
          <a:p>
            <a:r>
              <a:rPr lang="tr-TR" smtClean="0"/>
              <a:t>Cihazlar, çok düşük glukoz sonuçlarında “low”, çok yüksek glukoz sonuçlarında “high” uyarısı verir.</a:t>
            </a:r>
            <a:endParaRPr lang="tr-TR"/>
          </a:p>
        </p:txBody>
      </p:sp>
      <p:pic>
        <p:nvPicPr>
          <p:cNvPr id="6146" name="Picture 2"/>
          <p:cNvPicPr>
            <a:picLocks noChangeAspect="1" noChangeArrowheads="1"/>
          </p:cNvPicPr>
          <p:nvPr/>
        </p:nvPicPr>
        <p:blipFill>
          <a:blip r:embed="rId2" cstate="print"/>
          <a:srcRect/>
          <a:stretch>
            <a:fillRect/>
          </a:stretch>
        </p:blipFill>
        <p:spPr bwMode="auto">
          <a:xfrm>
            <a:off x="5331157" y="0"/>
            <a:ext cx="3812843" cy="6858000"/>
          </a:xfrm>
          <a:prstGeom prst="rect">
            <a:avLst/>
          </a:prstGeom>
          <a:noFill/>
          <a:ln w="9525">
            <a:noFill/>
            <a:miter lim="800000"/>
            <a:headEnd/>
            <a:tailEnd/>
          </a:ln>
        </p:spPr>
      </p:pic>
      <p:sp>
        <p:nvSpPr>
          <p:cNvPr id="5" name="2 İçerik Yer Tutucusu"/>
          <p:cNvSpPr txBox="1">
            <a:spLocks/>
          </p:cNvSpPr>
          <p:nvPr/>
        </p:nvSpPr>
        <p:spPr>
          <a:xfrm>
            <a:off x="539552" y="3429000"/>
            <a:ext cx="4258816" cy="28803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sz="3200" b="0" i="0" u="none" strike="noStrike" kern="1200" cap="none" spc="0" normalizeH="0" baseline="0" noProof="0" smtClean="0">
                <a:ln>
                  <a:noFill/>
                </a:ln>
                <a:solidFill>
                  <a:schemeClr val="tx1"/>
                </a:solidFill>
                <a:effectLst/>
                <a:uLnTx/>
                <a:uFillTx/>
                <a:latin typeface="Comic Sans MS" pitchFamily="66" charset="0"/>
                <a:ea typeface="+mn-ea"/>
                <a:cs typeface="+mn-cs"/>
              </a:rPr>
              <a:t>Tavsiye</a:t>
            </a:r>
            <a:r>
              <a:rPr kumimoji="0" lang="tr-TR" sz="3200" b="0" i="0" u="none" strike="noStrike" kern="1200" cap="none" spc="0" normalizeH="0" noProof="0" smtClean="0">
                <a:ln>
                  <a:noFill/>
                </a:ln>
                <a:solidFill>
                  <a:schemeClr val="tx1"/>
                </a:solidFill>
                <a:effectLst/>
                <a:uLnTx/>
                <a:uFillTx/>
                <a:latin typeface="Comic Sans MS" pitchFamily="66" charset="0"/>
                <a:ea typeface="+mn-ea"/>
                <a:cs typeface="+mn-cs"/>
              </a:rPr>
              <a:t> video:</a:t>
            </a:r>
          </a:p>
          <a:p>
            <a:pPr marL="342900" lvl="0" indent="-342900">
              <a:spcBef>
                <a:spcPct val="20000"/>
              </a:spcBef>
            </a:pPr>
            <a:r>
              <a:rPr lang="tr-TR" sz="3200" smtClean="0">
                <a:latin typeface="Comic Sans MS" pitchFamily="66" charset="0"/>
                <a:hlinkClick r:id="rId3"/>
              </a:rPr>
              <a:t>https</a:t>
            </a:r>
            <a:r>
              <a:rPr lang="tr-TR" sz="3200" smtClean="0">
                <a:latin typeface="Comic Sans MS" pitchFamily="66" charset="0"/>
                <a:hlinkClick r:id="rId3"/>
              </a:rPr>
              <a:t>://</a:t>
            </a:r>
            <a:r>
              <a:rPr lang="tr-TR" sz="3200" smtClean="0">
                <a:latin typeface="Comic Sans MS" pitchFamily="66" charset="0"/>
                <a:hlinkClick r:id="rId3"/>
              </a:rPr>
              <a:t>www.youtube.com/watch?v=cSwPTMuR2hQ</a:t>
            </a:r>
            <a:endParaRPr lang="tr-TR" sz="3200" smtClean="0">
              <a:latin typeface="Comic Sans MS" pitchFamily="66" charset="0"/>
            </a:endParaRPr>
          </a:p>
          <a:p>
            <a:pPr marL="342900" lvl="0" indent="-342900">
              <a:spcBef>
                <a:spcPct val="20000"/>
              </a:spcBef>
            </a:pPr>
            <a:endParaRPr lang="tr-TR" sz="3200" smtClean="0">
              <a:latin typeface="Comic Sans MS" pitchFamily="66"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3200" b="0" i="0" u="none" strike="noStrike" kern="1200" cap="none" spc="0" normalizeH="0" baseline="0" noProof="0">
              <a:ln>
                <a:noFill/>
              </a:ln>
              <a:solidFill>
                <a:schemeClr val="tx1"/>
              </a:solidFill>
              <a:effectLst/>
              <a:uLnTx/>
              <a:uFillTx/>
              <a:latin typeface="Comic Sans MS" pitchFamily="66" charset="0"/>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052736"/>
            <a:ext cx="8229600" cy="5400600"/>
          </a:xfrm>
        </p:spPr>
        <p:txBody>
          <a:bodyPr>
            <a:normAutofit/>
          </a:bodyPr>
          <a:lstStyle/>
          <a:p>
            <a:r>
              <a:rPr lang="tr-TR" smtClean="0"/>
              <a:t>Deri üç tabakadan oluşur:</a:t>
            </a:r>
          </a:p>
          <a:p>
            <a:pPr lvl="1"/>
            <a:r>
              <a:rPr lang="tr-TR" smtClean="0"/>
              <a:t>Epidermis: Su kaybını önleyen, infeksiyonlara karşı koruyan ve alttaki tabakaları kaplayan koruyucu dış tabakadır. Çeşitli hücresel katmanlardan oluşur.</a:t>
            </a:r>
          </a:p>
          <a:p>
            <a:pPr lvl="1"/>
            <a:r>
              <a:rPr lang="tr-TR" smtClean="0"/>
              <a:t>Dermis: Kan damarları, sinirler, bezler, kıl folikülleri bu tabakada bulunur.</a:t>
            </a:r>
          </a:p>
          <a:p>
            <a:pPr lvl="1"/>
            <a:r>
              <a:rPr lang="tr-TR" smtClean="0"/>
              <a:t>Hipodermis/subkutanöz tabaka: Başlıca yağ dokusu içerir, ayrıca kan damarları ve sinirler ihtiva eder.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mage details features of the epidermal and dermal layers of the skin. It shows the layers of cutaneous membranes (skin) for two skin types, thick and think. Thick skin is hairless and thin skin is hairy."/>
          <p:cNvPicPr>
            <a:picLocks noChangeAspect="1" noChangeArrowheads="1"/>
          </p:cNvPicPr>
          <p:nvPr/>
        </p:nvPicPr>
        <p:blipFill>
          <a:blip r:embed="rId2" cstate="print"/>
          <a:srcRect t="18045" r="43922" b="-672"/>
          <a:stretch>
            <a:fillRect/>
          </a:stretch>
        </p:blipFill>
        <p:spPr bwMode="auto">
          <a:xfrm>
            <a:off x="1547664" y="0"/>
            <a:ext cx="5987638"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ancette Technology"/>
          <p:cNvPicPr>
            <a:picLocks noChangeAspect="1" noChangeArrowheads="1"/>
          </p:cNvPicPr>
          <p:nvPr/>
        </p:nvPicPr>
        <p:blipFill>
          <a:blip r:embed="rId2" cstate="print">
            <a:extLst>
              <a:ext uri="{28A0092B-C50C-407E-A947-70E740481C1C}">
                <a14:useLocalDpi xmlns:a14="http://schemas.microsoft.com/office/drawing/2010/main" xmlns="" val="0"/>
              </a:ext>
            </a:extLst>
          </a:blip>
          <a:srcRect l="6736" t="6658" r="6808" b="7089"/>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562074"/>
          </a:xfrm>
        </p:spPr>
        <p:txBody>
          <a:bodyPr>
            <a:noAutofit/>
          </a:bodyPr>
          <a:lstStyle/>
          <a:p>
            <a:r>
              <a:rPr lang="tr-TR" sz="3400" smtClean="0"/>
              <a:t>Kapiller Kan Alınan Durumlar</a:t>
            </a:r>
            <a:endParaRPr lang="tr-TR" sz="3400"/>
          </a:p>
        </p:txBody>
      </p:sp>
      <p:sp>
        <p:nvSpPr>
          <p:cNvPr id="3" name="2 İçerik Yer Tutucusu"/>
          <p:cNvSpPr>
            <a:spLocks noGrp="1"/>
          </p:cNvSpPr>
          <p:nvPr>
            <p:ph idx="1"/>
          </p:nvPr>
        </p:nvSpPr>
        <p:spPr>
          <a:xfrm>
            <a:off x="457200" y="620688"/>
            <a:ext cx="8229600" cy="6237312"/>
          </a:xfrm>
        </p:spPr>
        <p:txBody>
          <a:bodyPr>
            <a:normAutofit fontScale="77500" lnSpcReduction="20000"/>
          </a:bodyPr>
          <a:lstStyle/>
          <a:p>
            <a:r>
              <a:rPr lang="tr-TR" smtClean="0"/>
              <a:t>Küçük kan hacimlerinin yeterli olduğu hasta başı testleri (point-of-care testing, POCT) için (glukoz, keton, hemoglobin, hematokrit</a:t>
            </a:r>
            <a:r>
              <a:rPr lang="tr-TR" smtClean="0"/>
              <a:t>)</a:t>
            </a:r>
          </a:p>
          <a:p>
            <a:pPr lvl="1"/>
            <a:r>
              <a:rPr lang="tr-TR" smtClean="0"/>
              <a:t>Hasta </a:t>
            </a:r>
            <a:r>
              <a:rPr lang="tr-TR" smtClean="0"/>
              <a:t>başı test cihazı, hasta </a:t>
            </a:r>
            <a:r>
              <a:rPr lang="tr-TR" smtClean="0"/>
              <a:t>başında </a:t>
            </a:r>
            <a:r>
              <a:rPr lang="tr-TR" smtClean="0"/>
              <a:t>test yapma amaçlı </a:t>
            </a:r>
            <a:r>
              <a:rPr lang="tr-TR" smtClean="0"/>
              <a:t>olarak laboratuar </a:t>
            </a:r>
            <a:r>
              <a:rPr lang="tr-TR" smtClean="0"/>
              <a:t>dışında </a:t>
            </a:r>
            <a:r>
              <a:rPr lang="tr-TR" smtClean="0"/>
              <a:t>kullanılan </a:t>
            </a:r>
            <a:r>
              <a:rPr lang="tr-TR" smtClean="0"/>
              <a:t>tıbbi tanı cihazlarıdır.</a:t>
            </a:r>
            <a:endParaRPr lang="tr-TR" smtClean="0"/>
          </a:p>
          <a:p>
            <a:r>
              <a:rPr lang="tr-TR" smtClean="0"/>
              <a:t>Küçük kan hacimlerinin yeterli olduğu laboratuvar testleri için (periferik kan yayması, kan grubu tayini gibi)</a:t>
            </a:r>
          </a:p>
          <a:p>
            <a:r>
              <a:rPr lang="tr-TR" smtClean="0"/>
              <a:t>Küçük kan hacimlerinin yeterli olduğu yenidoğan testleri için (yenidoğan tarama testleri, bilirübin ölçümleri)</a:t>
            </a:r>
          </a:p>
          <a:p>
            <a:r>
              <a:rPr lang="tr-TR" smtClean="0"/>
              <a:t>Şiddetli yanığı olan, obez, venöz kan vermekten korkan, venöz damarlarından sıvı tedavisi alan ya da venlerine ulaşılamayan hastalarda</a:t>
            </a:r>
          </a:p>
          <a:p>
            <a:r>
              <a:rPr lang="tr-TR" smtClean="0"/>
              <a:t>Glukoz ölçümü gibi, hastanın kendi kanını elde etmesi gereken </a:t>
            </a:r>
            <a:r>
              <a:rPr lang="tr-TR" smtClean="0"/>
              <a:t>durumlarda</a:t>
            </a:r>
            <a:endParaRPr lang="tr-TR" smtClean="0"/>
          </a:p>
          <a:p>
            <a:pPr>
              <a:buNone/>
            </a:pPr>
            <a:r>
              <a:rPr lang="tr-TR" smtClean="0"/>
              <a:t>kapiller kan alma uygulaması yapılabilir.</a:t>
            </a:r>
          </a:p>
          <a:p>
            <a:endParaRPr lang="tr-T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9043</TotalTime>
  <Words>1744</Words>
  <Application>Microsoft Office PowerPoint</Application>
  <PresentationFormat>Ekran Gösterisi (4:3)</PresentationFormat>
  <Paragraphs>173</Paragraphs>
  <Slides>53</Slides>
  <Notes>1</Notes>
  <HiddenSlides>0</HiddenSlides>
  <MMClips>0</MMClips>
  <ScaleCrop>false</ScaleCrop>
  <HeadingPairs>
    <vt:vector size="4" baseType="variant">
      <vt:variant>
        <vt:lpstr>Tema</vt:lpstr>
      </vt:variant>
      <vt:variant>
        <vt:i4>1</vt:i4>
      </vt:variant>
      <vt:variant>
        <vt:lpstr>Slayt Başlıkları</vt:lpstr>
      </vt:variant>
      <vt:variant>
        <vt:i4>53</vt:i4>
      </vt:variant>
    </vt:vector>
  </HeadingPairs>
  <TitlesOfParts>
    <vt:vector size="54" baseType="lpstr">
      <vt:lpstr>Ofis Teması</vt:lpstr>
      <vt:lpstr>VI. DERS Kapiller Kan Alma  ve  Glukometre Kullanma Becerisi</vt:lpstr>
      <vt:lpstr>Kapiller Kan Alma</vt:lpstr>
      <vt:lpstr>Slayt 3</vt:lpstr>
      <vt:lpstr>Slayt 4</vt:lpstr>
      <vt:lpstr>Slayt 5</vt:lpstr>
      <vt:lpstr>Slayt 6</vt:lpstr>
      <vt:lpstr>Slayt 7</vt:lpstr>
      <vt:lpstr>Slayt 8</vt:lpstr>
      <vt:lpstr>Kapiller Kan Alınan Durumlar</vt:lpstr>
      <vt:lpstr>Kapiller Kan Almanın, Venöz Kan Alma Uygulamasına Göre Avantajları</vt:lpstr>
      <vt:lpstr>Kapiller Kan Almanın, Venöz Kan Almaya Göre Dezavantajları</vt:lpstr>
      <vt:lpstr>Kapiller Kan Alma Prosedürü (Bölge Seçimi)</vt:lpstr>
      <vt:lpstr>Slayt 13</vt:lpstr>
      <vt:lpstr>Parmak Ucundan Kan Alma</vt:lpstr>
      <vt:lpstr>Slayt 15</vt:lpstr>
      <vt:lpstr>Slayt 16</vt:lpstr>
      <vt:lpstr>doğru</vt:lpstr>
      <vt:lpstr>yanlış</vt:lpstr>
      <vt:lpstr>Topuktan Kan Alma</vt:lpstr>
      <vt:lpstr>Slayt 20</vt:lpstr>
      <vt:lpstr>Slayt 21</vt:lpstr>
      <vt:lpstr>Slayt 22</vt:lpstr>
      <vt:lpstr>Kapiller Kan Alma Prosedürü (Lanset Seçimi)</vt:lpstr>
      <vt:lpstr>Slayt 24</vt:lpstr>
      <vt:lpstr>Slayt 25</vt:lpstr>
      <vt:lpstr>Dikkat edilecek önemli hususlar</vt:lpstr>
      <vt:lpstr>Dikkat edilecek önemli hususlar</vt:lpstr>
      <vt:lpstr>Glukometre Kullanma Becerisi</vt:lpstr>
      <vt:lpstr>Glukometre nedir?</vt:lpstr>
      <vt:lpstr>Slayt 30</vt:lpstr>
      <vt:lpstr>Slayt 31</vt:lpstr>
      <vt:lpstr>Slayt 32</vt:lpstr>
      <vt:lpstr>Glukometreler nasıl kullanılır?</vt:lpstr>
      <vt:lpstr>Slayt 34</vt:lpstr>
      <vt:lpstr>Slayt 35</vt:lpstr>
      <vt:lpstr>Slayt 36</vt:lpstr>
      <vt:lpstr>Slayt 37</vt:lpstr>
      <vt:lpstr>Slayt 38</vt:lpstr>
      <vt:lpstr>Slayt 39</vt:lpstr>
      <vt:lpstr>Slayt 40</vt:lpstr>
      <vt:lpstr>Slayt 41</vt:lpstr>
      <vt:lpstr>Slayt 42</vt:lpstr>
      <vt:lpstr>Slayt 43</vt:lpstr>
      <vt:lpstr>Slayt 44</vt:lpstr>
      <vt:lpstr>Kalibrasyon işlemi</vt:lpstr>
      <vt:lpstr>Slayt 46</vt:lpstr>
      <vt:lpstr>Slayt 47</vt:lpstr>
      <vt:lpstr>Kontrol işlemi</vt:lpstr>
      <vt:lpstr>Slayt 49</vt:lpstr>
      <vt:lpstr>Sık karşılaşılan hata kaynakları</vt:lpstr>
      <vt:lpstr>Slayt 51</vt:lpstr>
      <vt:lpstr>Dikkat edilecek önemli hususlar</vt:lpstr>
      <vt:lpstr>Slayt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Venöz Kan Alma Uygulaması</dc:title>
  <dc:creator>kaüfatih-tıp</dc:creator>
  <cp:lastModifiedBy>kaüfatih-tıp</cp:lastModifiedBy>
  <cp:revision>606</cp:revision>
  <dcterms:created xsi:type="dcterms:W3CDTF">2021-01-27T09:56:04Z</dcterms:created>
  <dcterms:modified xsi:type="dcterms:W3CDTF">2021-04-05T01:29:10Z</dcterms:modified>
</cp:coreProperties>
</file>