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80" r:id="rId7"/>
    <p:sldId id="281" r:id="rId8"/>
    <p:sldId id="301" r:id="rId9"/>
    <p:sldId id="304" r:id="rId10"/>
    <p:sldId id="286" r:id="rId11"/>
    <p:sldId id="298" r:id="rId12"/>
    <p:sldId id="287" r:id="rId13"/>
    <p:sldId id="288" r:id="rId14"/>
    <p:sldId id="289" r:id="rId15"/>
    <p:sldId id="290" r:id="rId16"/>
    <p:sldId id="291" r:id="rId17"/>
    <p:sldId id="292" r:id="rId18"/>
    <p:sldId id="293" r:id="rId19"/>
    <p:sldId id="308" r:id="rId20"/>
    <p:sldId id="309" r:id="rId21"/>
    <p:sldId id="299" r:id="rId22"/>
    <p:sldId id="303" r:id="rId23"/>
    <p:sldId id="307" r:id="rId24"/>
    <p:sldId id="300" r:id="rId25"/>
    <p:sldId id="302" r:id="rId26"/>
    <p:sldId id="294" r:id="rId27"/>
    <p:sldId id="283" r:id="rId28"/>
    <p:sldId id="274" r:id="rId29"/>
    <p:sldId id="296" r:id="rId30"/>
    <p:sldId id="295" r:id="rId31"/>
    <p:sldId id="275" r:id="rId32"/>
    <p:sldId id="278" r:id="rId33"/>
    <p:sldId id="276" r:id="rId34"/>
    <p:sldId id="284" r:id="rId35"/>
    <p:sldId id="277" r:id="rId36"/>
    <p:sldId id="271" r:id="rId37"/>
    <p:sldId id="297"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fld id="{D9F75050-0E15-4C5B-92B0-66D068882F1F}" type="datetimeFigureOut">
              <a:rPr lang="tr-TR" smtClean="0"/>
              <a:pPr/>
              <a:t>25.4.2019</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mic Sans MS" pitchFamily="66" charset="0"/>
              </a:defRPr>
            </a:lvl1pPr>
          </a:lstStyle>
          <a:p>
            <a:fld id="{B1DEFA8C-F947-479F-BE07-76B6B3F80BF1}"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Vücut Sıvıları</a:t>
            </a:r>
            <a:endParaRPr lang="tr-TR" dirty="0"/>
          </a:p>
        </p:txBody>
      </p:sp>
      <p:sp>
        <p:nvSpPr>
          <p:cNvPr id="3" name="2 Alt Başlık"/>
          <p:cNvSpPr>
            <a:spLocks noGrp="1"/>
          </p:cNvSpPr>
          <p:nvPr>
            <p:ph type="subTitle" idx="1"/>
          </p:nvPr>
        </p:nvSpPr>
        <p:spPr/>
        <p:txBody>
          <a:bodyPr/>
          <a:lstStyle/>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Kan, iki farklı tüpe alınabilir: </a:t>
            </a:r>
            <a:r>
              <a:rPr lang="tr-TR" dirty="0" err="1" smtClean="0"/>
              <a:t>antikoagulanlı</a:t>
            </a:r>
            <a:r>
              <a:rPr lang="tr-TR" dirty="0" smtClean="0"/>
              <a:t> ve </a:t>
            </a:r>
            <a:r>
              <a:rPr lang="tr-TR" dirty="0" err="1" smtClean="0"/>
              <a:t>antikoagulansız</a:t>
            </a:r>
            <a:r>
              <a:rPr lang="tr-TR" dirty="0" smtClean="0"/>
              <a:t>.</a:t>
            </a:r>
          </a:p>
          <a:p>
            <a:pPr lvl="1"/>
            <a:r>
              <a:rPr lang="tr-TR" dirty="0" smtClean="0"/>
              <a:t>Kanın pıhtılaşmasını (</a:t>
            </a:r>
            <a:r>
              <a:rPr lang="tr-TR" dirty="0" err="1" smtClean="0"/>
              <a:t>koagulasyon</a:t>
            </a:r>
            <a:r>
              <a:rPr lang="tr-TR" dirty="0" smtClean="0"/>
              <a:t>) önleyen maddelere, </a:t>
            </a:r>
            <a:r>
              <a:rPr lang="tr-TR" dirty="0" err="1" smtClean="0"/>
              <a:t>antikoagulan</a:t>
            </a:r>
            <a:r>
              <a:rPr lang="tr-TR" dirty="0" smtClean="0"/>
              <a:t> denir.</a:t>
            </a:r>
          </a:p>
          <a:p>
            <a:endParaRPr lang="tr-TR" dirty="0" smtClean="0"/>
          </a:p>
          <a:p>
            <a:r>
              <a:rPr lang="tr-TR" dirty="0" smtClean="0"/>
              <a:t>Oksalat, </a:t>
            </a:r>
            <a:r>
              <a:rPr lang="tr-TR" dirty="0" err="1" smtClean="0"/>
              <a:t>sitrat</a:t>
            </a:r>
            <a:r>
              <a:rPr lang="tr-TR" dirty="0" smtClean="0"/>
              <a:t>, flüorür, EDTA (</a:t>
            </a:r>
            <a:r>
              <a:rPr lang="tr-TR" dirty="0" err="1" smtClean="0"/>
              <a:t>etilendiamintetraasetik</a:t>
            </a:r>
            <a:r>
              <a:rPr lang="tr-TR" dirty="0" smtClean="0"/>
              <a:t> </a:t>
            </a:r>
            <a:r>
              <a:rPr lang="tr-TR" dirty="0" err="1" smtClean="0"/>
              <a:t>asid</a:t>
            </a:r>
            <a:r>
              <a:rPr lang="tr-TR" dirty="0" smtClean="0"/>
              <a:t>) ve </a:t>
            </a:r>
            <a:r>
              <a:rPr lang="tr-TR" dirty="0" err="1" smtClean="0"/>
              <a:t>heparin</a:t>
            </a:r>
            <a:r>
              <a:rPr lang="tr-TR" dirty="0" smtClean="0"/>
              <a:t> </a:t>
            </a:r>
            <a:r>
              <a:rPr lang="tr-TR" dirty="0" err="1" smtClean="0"/>
              <a:t>antikoagulan</a:t>
            </a:r>
            <a:r>
              <a:rPr lang="tr-TR" dirty="0" smtClean="0"/>
              <a:t> olarak yaygın şekilde kullanılmaktadır.</a:t>
            </a:r>
          </a:p>
          <a:p>
            <a:endParaRPr lang="tr-TR" dirty="0" smtClean="0"/>
          </a:p>
          <a:p>
            <a:r>
              <a:rPr lang="tr-TR" dirty="0" err="1" smtClean="0"/>
              <a:t>Heparin</a:t>
            </a:r>
            <a:r>
              <a:rPr lang="tr-TR" dirty="0" smtClean="0"/>
              <a:t>, </a:t>
            </a:r>
            <a:r>
              <a:rPr lang="tr-TR" dirty="0" err="1" smtClean="0"/>
              <a:t>antitrombin</a:t>
            </a:r>
            <a:r>
              <a:rPr lang="tr-TR" dirty="0" smtClean="0"/>
              <a:t> III ile etkileşip bunun </a:t>
            </a:r>
            <a:r>
              <a:rPr lang="tr-TR" dirty="0" err="1" smtClean="0"/>
              <a:t>trombini</a:t>
            </a:r>
            <a:r>
              <a:rPr lang="tr-TR" dirty="0" smtClean="0"/>
              <a:t> </a:t>
            </a:r>
            <a:r>
              <a:rPr lang="tr-TR" dirty="0" err="1" smtClean="0"/>
              <a:t>inaktive</a:t>
            </a:r>
            <a:r>
              <a:rPr lang="tr-TR" dirty="0" smtClean="0"/>
              <a:t> etme yeteneğini artırarak kanın pıhtılaşmasını önler. Diğerleri, kanın pıhtılaşmasını kalsiyumu bağlayarak önler. </a:t>
            </a:r>
          </a:p>
          <a:p>
            <a:pPr>
              <a:buNone/>
            </a:pPr>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agulation and fibrinolytic pathways.Â "/>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err="1" smtClean="0"/>
              <a:t>Antikoagulanlı</a:t>
            </a:r>
            <a:r>
              <a:rPr lang="tr-TR" dirty="0" smtClean="0"/>
              <a:t> tüpe/torbaya alınan, pıhtılaşması engellenmiş, içerisinde kanda bulunan bütün bileşenlerin olduğu numuneye/ürüne “</a:t>
            </a:r>
            <a:r>
              <a:rPr lang="tr-TR" b="1" dirty="0" smtClean="0"/>
              <a:t>tam kan</a:t>
            </a:r>
            <a:r>
              <a:rPr lang="tr-TR" dirty="0" smtClean="0"/>
              <a:t>” denir.</a:t>
            </a:r>
          </a:p>
          <a:p>
            <a:endParaRPr lang="tr-TR" dirty="0" smtClean="0"/>
          </a:p>
          <a:p>
            <a:r>
              <a:rPr lang="tr-TR" dirty="0" smtClean="0"/>
              <a:t>Pıhtılaşması engellenmiş kan, tüpte bekletildiği veya santrifüj edildiği takdirde, kan hücreleri aşağı doğru çöker ve sıvı kısım üstte toplanır.</a:t>
            </a:r>
          </a:p>
          <a:p>
            <a:pPr lvl="1"/>
            <a:r>
              <a:rPr lang="tr-TR" dirty="0" smtClean="0"/>
              <a:t>Üst kısımda toplanan sıvı, pıhtılaşma olayı gerçekleşmediği için, fibrinojen ve pıhtılaşma faktörlerini içerir ve “</a:t>
            </a:r>
            <a:r>
              <a:rPr lang="tr-TR" b="1" dirty="0" smtClean="0"/>
              <a:t>plazma</a:t>
            </a:r>
            <a:r>
              <a:rPr lang="tr-TR" dirty="0" smtClean="0"/>
              <a:t>” olarak adlandırılır.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4114800" cy="5616624"/>
          </a:xfrm>
        </p:spPr>
        <p:txBody>
          <a:bodyPr>
            <a:normAutofit fontScale="70000" lnSpcReduction="20000"/>
          </a:bodyPr>
          <a:lstStyle/>
          <a:p>
            <a:r>
              <a:rPr lang="tr-TR" dirty="0" smtClean="0"/>
              <a:t>Tam kanın santrifüjü sonucu, en alt kısımda eritrositler toplanır. Bunun üzerinde beyazımsı bir tabaka oluşturacak şekilde lökositler yer alır. Bu beyazımsı tabaka, lökositlerin dışında </a:t>
            </a:r>
            <a:r>
              <a:rPr lang="tr-TR" dirty="0" err="1" smtClean="0"/>
              <a:t>trombositleri</a:t>
            </a:r>
            <a:r>
              <a:rPr lang="tr-TR" dirty="0" smtClean="0"/>
              <a:t> de içerir.</a:t>
            </a:r>
          </a:p>
          <a:p>
            <a:endParaRPr lang="tr-TR" dirty="0" smtClean="0"/>
          </a:p>
          <a:p>
            <a:r>
              <a:rPr lang="tr-TR" dirty="0" err="1" smtClean="0"/>
              <a:t>Trombositler</a:t>
            </a:r>
            <a:r>
              <a:rPr lang="tr-TR" dirty="0" smtClean="0"/>
              <a:t>, tam olarak çökemediği için, plazmada da, derinlere inildikçe konsantrasyonu artacak şekilde, bir miktar </a:t>
            </a:r>
            <a:r>
              <a:rPr lang="tr-TR" dirty="0" err="1" smtClean="0"/>
              <a:t>trombosit</a:t>
            </a:r>
            <a:r>
              <a:rPr lang="tr-TR" dirty="0" smtClean="0"/>
              <a:t> bulunur. Plazmanın üst kısmı </a:t>
            </a:r>
            <a:r>
              <a:rPr lang="tr-TR" dirty="0" err="1" smtClean="0"/>
              <a:t>trombositçe</a:t>
            </a:r>
            <a:r>
              <a:rPr lang="tr-TR" dirty="0" smtClean="0"/>
              <a:t> fakir, alt kısmı </a:t>
            </a:r>
            <a:r>
              <a:rPr lang="tr-TR" dirty="0" err="1" smtClean="0"/>
              <a:t>trombositçe</a:t>
            </a:r>
            <a:r>
              <a:rPr lang="tr-TR" dirty="0" smtClean="0"/>
              <a:t> zengin olur. </a:t>
            </a:r>
            <a:endParaRPr lang="tr-TR" dirty="0"/>
          </a:p>
        </p:txBody>
      </p:sp>
      <p:pic>
        <p:nvPicPr>
          <p:cNvPr id="1026" name="Picture 2" descr="plasma centrifuge ile ilgili görsel sonucu"/>
          <p:cNvPicPr>
            <a:picLocks noChangeAspect="1" noChangeArrowheads="1"/>
          </p:cNvPicPr>
          <p:nvPr/>
        </p:nvPicPr>
        <p:blipFill>
          <a:blip r:embed="rId2" cstate="print"/>
          <a:srcRect l="6794" r="6298"/>
          <a:stretch>
            <a:fillRect/>
          </a:stretch>
        </p:blipFill>
        <p:spPr bwMode="auto">
          <a:xfrm>
            <a:off x="4679504" y="0"/>
            <a:ext cx="4464496" cy="6858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7"/>
            <a:ext cx="8229600" cy="1296144"/>
          </a:xfrm>
        </p:spPr>
        <p:txBody>
          <a:bodyPr/>
          <a:lstStyle/>
          <a:p>
            <a:pPr algn="ctr">
              <a:buNone/>
            </a:pPr>
            <a:r>
              <a:rPr lang="tr-TR" dirty="0" smtClean="0"/>
              <a:t>Kandaki bazı temel bileşenlerin saf suya oranlanmış yoğunluk değerleri</a:t>
            </a:r>
            <a:endParaRPr lang="tr-TR" dirty="0"/>
          </a:p>
        </p:txBody>
      </p:sp>
      <p:pic>
        <p:nvPicPr>
          <p:cNvPr id="33794" name="Picture 2" descr="platelet poor rich plasma ile ilgili görsel sonucu"/>
          <p:cNvPicPr>
            <a:picLocks noChangeAspect="1" noChangeArrowheads="1"/>
          </p:cNvPicPr>
          <p:nvPr/>
        </p:nvPicPr>
        <p:blipFill>
          <a:blip r:embed="rId2" cstate="print"/>
          <a:srcRect t="32785" r="-405"/>
          <a:stretch>
            <a:fillRect/>
          </a:stretch>
        </p:blipFill>
        <p:spPr bwMode="auto">
          <a:xfrm>
            <a:off x="0" y="2204864"/>
            <a:ext cx="9144001" cy="312443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4818" name="Picture 2"/>
          <p:cNvPicPr>
            <a:picLocks noChangeAspect="1" noChangeArrowheads="1"/>
          </p:cNvPicPr>
          <p:nvPr/>
        </p:nvPicPr>
        <p:blipFill>
          <a:blip r:embed="rId2" cstate="print"/>
          <a:srcRect/>
          <a:stretch>
            <a:fillRect/>
          </a:stretch>
        </p:blipFill>
        <p:spPr bwMode="auto">
          <a:xfrm>
            <a:off x="0" y="476672"/>
            <a:ext cx="9144000" cy="556968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0"/>
            <a:ext cx="8229600" cy="4781128"/>
          </a:xfrm>
        </p:spPr>
        <p:txBody>
          <a:bodyPr/>
          <a:lstStyle/>
          <a:p>
            <a:r>
              <a:rPr lang="tr-TR" dirty="0" smtClean="0"/>
              <a:t>Pıhtılaşmış kanın santrifüjü sonucu üstte toplanan sıvıda fibrinojen </a:t>
            </a:r>
            <a:r>
              <a:rPr lang="tr-TR" dirty="0" err="1" smtClean="0"/>
              <a:t>vd</a:t>
            </a:r>
            <a:r>
              <a:rPr lang="tr-TR" dirty="0" smtClean="0"/>
              <a:t>. pıhtılaşma faktörleri tüketilmiş olacağından, bu sıvıya “</a:t>
            </a:r>
            <a:r>
              <a:rPr lang="tr-TR" b="1" dirty="0" smtClean="0"/>
              <a:t>serum</a:t>
            </a:r>
            <a:r>
              <a:rPr lang="tr-TR" dirty="0" smtClean="0"/>
              <a:t>” adı verilir.</a:t>
            </a:r>
          </a:p>
          <a:p>
            <a:endParaRPr lang="tr-TR" dirty="0" smtClean="0"/>
          </a:p>
          <a:p>
            <a:r>
              <a:rPr lang="tr-TR" dirty="0" smtClean="0"/>
              <a:t>Serum, genellikle, pıhtı paketinin sıvı kısımdan tamamen ayrışmasını sağlayan özel bir jel içeren tüpler yardımıyla elde edilir.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3106688" cy="4525963"/>
          </a:xfrm>
        </p:spPr>
        <p:txBody>
          <a:bodyPr/>
          <a:lstStyle/>
          <a:p>
            <a:r>
              <a:rPr lang="tr-TR" dirty="0" smtClean="0"/>
              <a:t>Pıhtılaşmış kanın santrifüjü sonucu üst kısımda serum ayrışır.</a:t>
            </a:r>
            <a:endParaRPr lang="tr-TR" dirty="0"/>
          </a:p>
        </p:txBody>
      </p:sp>
      <p:pic>
        <p:nvPicPr>
          <p:cNvPr id="35842" name="Picture 2"/>
          <p:cNvPicPr>
            <a:picLocks noChangeAspect="1" noChangeArrowheads="1"/>
          </p:cNvPicPr>
          <p:nvPr/>
        </p:nvPicPr>
        <p:blipFill>
          <a:blip r:embed="rId2" cstate="print"/>
          <a:srcRect/>
          <a:stretch>
            <a:fillRect/>
          </a:stretch>
        </p:blipFill>
        <p:spPr bwMode="auto">
          <a:xfrm>
            <a:off x="4019423" y="0"/>
            <a:ext cx="5124577" cy="685800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904656"/>
          </a:xfrm>
        </p:spPr>
        <p:txBody>
          <a:bodyPr>
            <a:normAutofit fontScale="77500" lnSpcReduction="20000"/>
          </a:bodyPr>
          <a:lstStyle/>
          <a:p>
            <a:r>
              <a:rPr lang="tr-TR" dirty="0" smtClean="0"/>
              <a:t>Tam kan; </a:t>
            </a:r>
          </a:p>
          <a:p>
            <a:pPr lvl="1"/>
            <a:r>
              <a:rPr lang="tr-TR" dirty="0" smtClean="0"/>
              <a:t>Kan hücrelerinin sayıldığı analizlerde (</a:t>
            </a:r>
            <a:r>
              <a:rPr lang="tr-TR" dirty="0" err="1" smtClean="0"/>
              <a:t>hemogram</a:t>
            </a:r>
            <a:r>
              <a:rPr lang="tr-TR" dirty="0" smtClean="0"/>
              <a:t> tahlili)</a:t>
            </a:r>
          </a:p>
          <a:p>
            <a:pPr lvl="1"/>
            <a:r>
              <a:rPr lang="tr-TR" dirty="0" smtClean="0"/>
              <a:t>Şekerlenmiş hemoglobin (HbA1c) ölçümünde</a:t>
            </a:r>
          </a:p>
          <a:p>
            <a:pPr lvl="1"/>
            <a:r>
              <a:rPr lang="tr-TR" dirty="0" smtClean="0"/>
              <a:t>Kan gazı analizinde</a:t>
            </a:r>
          </a:p>
          <a:p>
            <a:endParaRPr lang="tr-TR" dirty="0" smtClean="0"/>
          </a:p>
          <a:p>
            <a:r>
              <a:rPr lang="tr-TR" dirty="0" smtClean="0"/>
              <a:t>Plazma;</a:t>
            </a:r>
          </a:p>
          <a:p>
            <a:pPr lvl="1"/>
            <a:r>
              <a:rPr lang="tr-TR" dirty="0" smtClean="0"/>
              <a:t>Fibrinojen ölçümünde</a:t>
            </a:r>
          </a:p>
          <a:p>
            <a:pPr lvl="1"/>
            <a:r>
              <a:rPr lang="tr-TR" dirty="0" smtClean="0"/>
              <a:t>Pıhtılaşma faktörlerinin ölçümünde</a:t>
            </a:r>
          </a:p>
          <a:p>
            <a:pPr lvl="1"/>
            <a:r>
              <a:rPr lang="tr-TR" dirty="0" smtClean="0"/>
              <a:t>Kanın pıhtılaşma kabiliyetini gösteren testlerde (PT/INR, </a:t>
            </a:r>
            <a:r>
              <a:rPr lang="tr-TR" dirty="0" err="1" smtClean="0"/>
              <a:t>aPTT</a:t>
            </a:r>
            <a:r>
              <a:rPr lang="tr-TR" dirty="0" smtClean="0"/>
              <a:t>)</a:t>
            </a:r>
          </a:p>
          <a:p>
            <a:endParaRPr lang="tr-TR" dirty="0" smtClean="0"/>
          </a:p>
          <a:p>
            <a:r>
              <a:rPr lang="tr-TR" dirty="0" smtClean="0"/>
              <a:t>Serum;</a:t>
            </a:r>
          </a:p>
          <a:p>
            <a:pPr lvl="1"/>
            <a:r>
              <a:rPr lang="tr-TR" dirty="0" smtClean="0"/>
              <a:t>Kanda protein, yağ, </a:t>
            </a:r>
            <a:r>
              <a:rPr lang="tr-TR" dirty="0" err="1" smtClean="0"/>
              <a:t>karbohidrat</a:t>
            </a:r>
            <a:r>
              <a:rPr lang="tr-TR" dirty="0" smtClean="0"/>
              <a:t>, vitamin ve mineral yapısında olan </a:t>
            </a:r>
            <a:r>
              <a:rPr lang="tr-TR" dirty="0" err="1" smtClean="0"/>
              <a:t>analitlerin</a:t>
            </a:r>
            <a:r>
              <a:rPr lang="tr-TR" dirty="0" smtClean="0"/>
              <a:t> </a:t>
            </a:r>
            <a:r>
              <a:rPr lang="tr-TR" dirty="0" err="1" smtClean="0"/>
              <a:t>vd</a:t>
            </a:r>
            <a:r>
              <a:rPr lang="tr-TR" dirty="0" smtClean="0"/>
              <a:t>. pek çok </a:t>
            </a:r>
            <a:r>
              <a:rPr lang="tr-TR" dirty="0" err="1" smtClean="0"/>
              <a:t>analitin</a:t>
            </a:r>
            <a:r>
              <a:rPr lang="tr-TR" dirty="0" smtClean="0"/>
              <a:t> ölçümünde (total protein, </a:t>
            </a:r>
            <a:r>
              <a:rPr lang="tr-TR" dirty="0" err="1" smtClean="0"/>
              <a:t>albumin</a:t>
            </a:r>
            <a:r>
              <a:rPr lang="tr-TR" dirty="0" smtClean="0"/>
              <a:t>, serum enzimleri, kolesterol, </a:t>
            </a:r>
            <a:r>
              <a:rPr lang="tr-TR" dirty="0" err="1" smtClean="0"/>
              <a:t>trigliserit</a:t>
            </a:r>
            <a:r>
              <a:rPr lang="tr-TR" dirty="0" smtClean="0"/>
              <a:t>, kan şekeri, hormonlar, vitamin düzeyleri, demir, bakır, </a:t>
            </a:r>
            <a:r>
              <a:rPr lang="tr-TR" dirty="0" err="1" smtClean="0"/>
              <a:t>kreatinin</a:t>
            </a:r>
            <a:r>
              <a:rPr lang="tr-TR" dirty="0" smtClean="0"/>
              <a:t>, </a:t>
            </a:r>
            <a:r>
              <a:rPr lang="tr-TR" dirty="0" err="1" smtClean="0"/>
              <a:t>troponin</a:t>
            </a:r>
            <a:r>
              <a:rPr lang="tr-TR" dirty="0" smtClean="0"/>
              <a:t> vb.)</a:t>
            </a:r>
          </a:p>
          <a:p>
            <a:pPr lvl="1"/>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Autofit/>
          </a:bodyPr>
          <a:lstStyle/>
          <a:p>
            <a:r>
              <a:rPr lang="tr-TR" sz="2800" dirty="0" smtClean="0"/>
              <a:t>Kan Alma İşleminde Dikkat Edilmesi Gereken Hususlar</a:t>
            </a:r>
            <a:endParaRPr lang="tr-TR" sz="2800" dirty="0"/>
          </a:p>
        </p:txBody>
      </p:sp>
      <p:sp>
        <p:nvSpPr>
          <p:cNvPr id="3" name="2 İçerik Yer Tutucusu"/>
          <p:cNvSpPr>
            <a:spLocks noGrp="1"/>
          </p:cNvSpPr>
          <p:nvPr>
            <p:ph idx="1"/>
          </p:nvPr>
        </p:nvSpPr>
        <p:spPr>
          <a:xfrm>
            <a:off x="457200" y="1124744"/>
            <a:ext cx="8229600" cy="5733256"/>
          </a:xfrm>
        </p:spPr>
        <p:txBody>
          <a:bodyPr>
            <a:normAutofit fontScale="62500" lnSpcReduction="20000"/>
          </a:bodyPr>
          <a:lstStyle/>
          <a:p>
            <a:r>
              <a:rPr lang="tr-TR" dirty="0" smtClean="0"/>
              <a:t>Turnike, mümkün olduğunca kısa süreli uygulanmalıdır. Turnike, iğne damar yolundan çıkarılmadan önce gevşetilmelidir.</a:t>
            </a:r>
          </a:p>
          <a:p>
            <a:endParaRPr lang="tr-TR" dirty="0" smtClean="0"/>
          </a:p>
          <a:p>
            <a:r>
              <a:rPr lang="tr-TR" dirty="0" smtClean="0"/>
              <a:t>Enjektörle kan alındığı zaman, piston hızlı olarak çekilmemelidir. Kanın tüplere aktarılması sırasında da, ayrıca piston itilmemelidir. Kan tüpleri, vakumlu oldukları için, kan kendiliğinden tüplere boşalacaktır.</a:t>
            </a:r>
          </a:p>
          <a:p>
            <a:endParaRPr lang="tr-TR" dirty="0" smtClean="0"/>
          </a:p>
          <a:p>
            <a:r>
              <a:rPr lang="tr-TR" dirty="0" smtClean="0"/>
              <a:t>Kanın tüplerde yer alan özel kimyasallarla (</a:t>
            </a:r>
            <a:r>
              <a:rPr lang="tr-TR" dirty="0" err="1" smtClean="0"/>
              <a:t>antikoagulan</a:t>
            </a:r>
            <a:r>
              <a:rPr lang="tr-TR" dirty="0" smtClean="0"/>
              <a:t> ya da pıhtılaşma </a:t>
            </a:r>
            <a:r>
              <a:rPr lang="tr-TR" dirty="0" err="1" smtClean="0"/>
              <a:t>aktivatörleri</a:t>
            </a:r>
            <a:r>
              <a:rPr lang="tr-TR" dirty="0" smtClean="0"/>
              <a:t>) iyice muamele olması için, tüpler kan konulduktan sonra birkaç defa (çalkalanmaksızın) alt-üst edilmelidir. Özellikle tam kan tüpü alt-üst edilmediği takdirde, içinde pıhtı oluşabilir ve bu durum, yapılacak analizi olumsuz şekilde etkiler.</a:t>
            </a:r>
          </a:p>
          <a:p>
            <a:endParaRPr lang="tr-TR" dirty="0" smtClean="0"/>
          </a:p>
          <a:p>
            <a:r>
              <a:rPr lang="tr-TR" dirty="0" smtClean="0"/>
              <a:t>Özellikle mavi kapaklı </a:t>
            </a:r>
            <a:r>
              <a:rPr lang="tr-TR" dirty="0" err="1" smtClean="0"/>
              <a:t>koagulasyon</a:t>
            </a:r>
            <a:r>
              <a:rPr lang="tr-TR" dirty="0" smtClean="0"/>
              <a:t> tüpü, mutlaka, tüp üzerinde yer alan işarete kadar kan ile doldurulmalıdır.</a:t>
            </a:r>
          </a:p>
          <a:p>
            <a:endParaRPr lang="tr-TR" dirty="0" smtClean="0"/>
          </a:p>
          <a:p>
            <a:r>
              <a:rPr lang="tr-TR" dirty="0" smtClean="0"/>
              <a:t>Serum elde edilecek tüplerde (sarı ve kırmızı kapaklı), santrifüj işleminden önce, pıhtılaşma meydana gelinceye kadar beklenmelidir.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Başlıca Vücut Sıvıları</a:t>
            </a:r>
            <a:endParaRPr lang="tr-TR" dirty="0"/>
          </a:p>
        </p:txBody>
      </p:sp>
      <p:sp>
        <p:nvSpPr>
          <p:cNvPr id="3" name="2 İçerik Yer Tutucusu"/>
          <p:cNvSpPr>
            <a:spLocks noGrp="1"/>
          </p:cNvSpPr>
          <p:nvPr>
            <p:ph idx="1"/>
          </p:nvPr>
        </p:nvSpPr>
        <p:spPr>
          <a:xfrm>
            <a:off x="457200" y="1600200"/>
            <a:ext cx="8229600" cy="4997152"/>
          </a:xfrm>
        </p:spPr>
        <p:txBody>
          <a:bodyPr>
            <a:normAutofit fontScale="85000" lnSpcReduction="20000"/>
          </a:bodyPr>
          <a:lstStyle/>
          <a:p>
            <a:r>
              <a:rPr lang="tr-TR" dirty="0" smtClean="0"/>
              <a:t>Kan</a:t>
            </a:r>
          </a:p>
          <a:p>
            <a:pPr lvl="1"/>
            <a:r>
              <a:rPr lang="tr-TR" dirty="0" smtClean="0"/>
              <a:t>Tam kan</a:t>
            </a:r>
          </a:p>
          <a:p>
            <a:pPr lvl="1"/>
            <a:r>
              <a:rPr lang="tr-TR" dirty="0" smtClean="0"/>
              <a:t>Plazma</a:t>
            </a:r>
          </a:p>
          <a:p>
            <a:pPr lvl="1"/>
            <a:r>
              <a:rPr lang="tr-TR" dirty="0" smtClean="0"/>
              <a:t>Serum</a:t>
            </a:r>
          </a:p>
          <a:p>
            <a:r>
              <a:rPr lang="tr-TR" dirty="0" smtClean="0"/>
              <a:t>İdrar</a:t>
            </a:r>
          </a:p>
          <a:p>
            <a:r>
              <a:rPr lang="tr-TR" dirty="0" smtClean="0"/>
              <a:t>Beyin-Omurilik Sıvısı (BOS)</a:t>
            </a:r>
          </a:p>
          <a:p>
            <a:r>
              <a:rPr lang="tr-TR" dirty="0" smtClean="0"/>
              <a:t>Plevra Sıvısı</a:t>
            </a:r>
          </a:p>
          <a:p>
            <a:r>
              <a:rPr lang="tr-TR" dirty="0" smtClean="0"/>
              <a:t>Perikart Sıvısı</a:t>
            </a:r>
          </a:p>
          <a:p>
            <a:r>
              <a:rPr lang="tr-TR" dirty="0" smtClean="0"/>
              <a:t>Periton Sıvısı </a:t>
            </a:r>
          </a:p>
          <a:p>
            <a:r>
              <a:rPr lang="tr-TR" dirty="0" smtClean="0"/>
              <a:t>Eklem Sıvısı (</a:t>
            </a:r>
            <a:r>
              <a:rPr lang="tr-TR" dirty="0" err="1" smtClean="0"/>
              <a:t>Sinovyal</a:t>
            </a:r>
            <a:r>
              <a:rPr lang="tr-TR" dirty="0" smtClean="0"/>
              <a:t> Sıvı)</a:t>
            </a:r>
          </a:p>
          <a:p>
            <a:r>
              <a:rPr lang="tr-TR" dirty="0" smtClean="0"/>
              <a:t>Diğer Sıvılar (Tükürük, </a:t>
            </a:r>
            <a:r>
              <a:rPr lang="tr-TR" dirty="0" err="1" smtClean="0"/>
              <a:t>Aköz</a:t>
            </a:r>
            <a:r>
              <a:rPr lang="tr-TR" dirty="0" smtClean="0"/>
              <a:t> </a:t>
            </a:r>
            <a:r>
              <a:rPr lang="tr-TR" dirty="0" err="1" smtClean="0"/>
              <a:t>Humor</a:t>
            </a:r>
            <a:r>
              <a:rPr lang="tr-TR" dirty="0" smtClean="0"/>
              <a:t>, </a:t>
            </a:r>
            <a:r>
              <a:rPr lang="tr-TR" dirty="0" err="1" smtClean="0"/>
              <a:t>Genital</a:t>
            </a:r>
            <a:r>
              <a:rPr lang="tr-TR" dirty="0" smtClean="0"/>
              <a:t> Sıvılar, Ter, Süt, </a:t>
            </a:r>
            <a:r>
              <a:rPr lang="tr-TR" dirty="0" err="1" smtClean="0"/>
              <a:t>Amnion</a:t>
            </a:r>
            <a:r>
              <a:rPr lang="tr-TR" dirty="0" smtClean="0"/>
              <a:t> Sıvısı)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srcRect/>
          <a:stretch>
            <a:fillRect/>
          </a:stretch>
        </p:blipFill>
        <p:spPr bwMode="auto">
          <a:xfrm>
            <a:off x="827584" y="0"/>
            <a:ext cx="7585364"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476672"/>
          </a:xfrm>
        </p:spPr>
        <p:txBody>
          <a:bodyPr>
            <a:normAutofit fontScale="90000"/>
          </a:bodyPr>
          <a:lstStyle/>
          <a:p>
            <a:r>
              <a:rPr lang="tr-TR" dirty="0" err="1" smtClean="0"/>
              <a:t>Periferik</a:t>
            </a:r>
            <a:r>
              <a:rPr lang="tr-TR" dirty="0" smtClean="0"/>
              <a:t> Yayma</a:t>
            </a:r>
            <a:endParaRPr lang="tr-TR" dirty="0"/>
          </a:p>
        </p:txBody>
      </p:sp>
      <p:sp>
        <p:nvSpPr>
          <p:cNvPr id="3" name="2 İçerik Yer Tutucusu"/>
          <p:cNvSpPr>
            <a:spLocks noGrp="1"/>
          </p:cNvSpPr>
          <p:nvPr>
            <p:ph idx="1"/>
          </p:nvPr>
        </p:nvSpPr>
        <p:spPr>
          <a:xfrm>
            <a:off x="457200" y="764704"/>
            <a:ext cx="8229600" cy="5904656"/>
          </a:xfrm>
        </p:spPr>
        <p:txBody>
          <a:bodyPr>
            <a:normAutofit fontScale="85000" lnSpcReduction="20000"/>
          </a:bodyPr>
          <a:lstStyle/>
          <a:p>
            <a:r>
              <a:rPr lang="tr-TR" dirty="0" smtClean="0"/>
              <a:t>Parmak ucundan veya tam kan tüpünden alınan bir damla kanın lam üzerinde yayılarak boyanması sonucu yapılan mikroskobik incelemedir.</a:t>
            </a:r>
          </a:p>
          <a:p>
            <a:endParaRPr lang="tr-TR" dirty="0" smtClean="0"/>
          </a:p>
          <a:p>
            <a:r>
              <a:rPr lang="tr-TR" dirty="0" smtClean="0"/>
              <a:t>Parmak ucundan kan alınarak yapılan </a:t>
            </a:r>
            <a:r>
              <a:rPr lang="tr-TR" dirty="0" err="1" smtClean="0"/>
              <a:t>periferik</a:t>
            </a:r>
            <a:r>
              <a:rPr lang="tr-TR" dirty="0" smtClean="0"/>
              <a:t> yayma, daha kaliteli sonuçlar verir.</a:t>
            </a:r>
          </a:p>
          <a:p>
            <a:endParaRPr lang="tr-TR" dirty="0" smtClean="0"/>
          </a:p>
          <a:p>
            <a:r>
              <a:rPr lang="tr-TR" dirty="0" smtClean="0"/>
              <a:t>Yaymalar genellikle Wright veya May-</a:t>
            </a:r>
            <a:r>
              <a:rPr lang="tr-TR" dirty="0" err="1" smtClean="0"/>
              <a:t>Grunwald</a:t>
            </a:r>
            <a:r>
              <a:rPr lang="tr-TR" dirty="0" smtClean="0"/>
              <a:t> (</a:t>
            </a:r>
            <a:r>
              <a:rPr lang="tr-TR" dirty="0" err="1" smtClean="0"/>
              <a:t>Eozin</a:t>
            </a:r>
            <a:r>
              <a:rPr lang="tr-TR" dirty="0" smtClean="0"/>
              <a:t> Metilen Mavisi)-</a:t>
            </a:r>
            <a:r>
              <a:rPr lang="tr-TR" dirty="0" err="1" smtClean="0"/>
              <a:t>Giemsa</a:t>
            </a:r>
            <a:r>
              <a:rPr lang="tr-TR" dirty="0" smtClean="0"/>
              <a:t> boyaları ile boyanır. </a:t>
            </a:r>
          </a:p>
          <a:p>
            <a:pPr>
              <a:buNone/>
            </a:pPr>
            <a:endParaRPr lang="tr-TR" dirty="0" smtClean="0"/>
          </a:p>
          <a:p>
            <a:r>
              <a:rPr lang="tr-TR" dirty="0" smtClean="0"/>
              <a:t>Preparat, 100X’lik objektifte incelendiği zaman, lam üzerine </a:t>
            </a:r>
            <a:r>
              <a:rPr lang="tr-TR" dirty="0" err="1" smtClean="0"/>
              <a:t>immersiyon</a:t>
            </a:r>
            <a:r>
              <a:rPr lang="tr-TR" dirty="0" smtClean="0"/>
              <a:t> yağı konur. Böylece obje ile objektif arasına havanın girerek ışığı kırması önlenir.  </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hematoloji.org.tr/files/image/kan/kan13.jpg"/>
          <p:cNvPicPr>
            <a:picLocks noChangeAspect="1" noChangeArrowheads="1"/>
          </p:cNvPicPr>
          <p:nvPr/>
        </p:nvPicPr>
        <p:blipFill>
          <a:blip r:embed="rId2" cstate="print"/>
          <a:srcRect r="30195" b="2000"/>
          <a:stretch>
            <a:fillRect/>
          </a:stretch>
        </p:blipFill>
        <p:spPr bwMode="auto">
          <a:xfrm>
            <a:off x="0" y="620688"/>
            <a:ext cx="9144001" cy="500660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4355977" cy="2578361"/>
          </a:xfrm>
          <a:prstGeom prst="rect">
            <a:avLst/>
          </a:prstGeom>
          <a:noFill/>
          <a:ln w="9525">
            <a:noFill/>
            <a:miter lim="800000"/>
            <a:headEnd/>
            <a:tailEnd/>
          </a:ln>
        </p:spPr>
      </p:pic>
      <p:sp>
        <p:nvSpPr>
          <p:cNvPr id="5" name="4 Aşağı Ok"/>
          <p:cNvSpPr/>
          <p:nvPr/>
        </p:nvSpPr>
        <p:spPr>
          <a:xfrm>
            <a:off x="7092280" y="2780928"/>
            <a:ext cx="64807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7" name="Picture 3"/>
          <p:cNvPicPr>
            <a:picLocks noChangeAspect="1" noChangeArrowheads="1"/>
          </p:cNvPicPr>
          <p:nvPr/>
        </p:nvPicPr>
        <p:blipFill>
          <a:blip r:embed="rId3" cstate="print"/>
          <a:srcRect/>
          <a:stretch>
            <a:fillRect/>
          </a:stretch>
        </p:blipFill>
        <p:spPr bwMode="auto">
          <a:xfrm>
            <a:off x="5482262" y="0"/>
            <a:ext cx="3661738" cy="2564904"/>
          </a:xfrm>
          <a:prstGeom prst="rect">
            <a:avLst/>
          </a:prstGeom>
          <a:noFill/>
          <a:ln w="9525">
            <a:noFill/>
            <a:miter lim="800000"/>
            <a:headEnd/>
            <a:tailEnd/>
          </a:ln>
        </p:spPr>
      </p:pic>
      <p:sp>
        <p:nvSpPr>
          <p:cNvPr id="7" name="6 Sağ Ok"/>
          <p:cNvSpPr/>
          <p:nvPr/>
        </p:nvSpPr>
        <p:spPr>
          <a:xfrm>
            <a:off x="4499992" y="764704"/>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p:cNvPicPr>
            <a:picLocks noChangeAspect="1" noChangeArrowheads="1"/>
          </p:cNvPicPr>
          <p:nvPr/>
        </p:nvPicPr>
        <p:blipFill>
          <a:blip r:embed="rId4" cstate="print"/>
          <a:srcRect/>
          <a:stretch>
            <a:fillRect/>
          </a:stretch>
        </p:blipFill>
        <p:spPr bwMode="auto">
          <a:xfrm>
            <a:off x="5385054" y="4005064"/>
            <a:ext cx="3758945" cy="237626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5445224"/>
            <a:ext cx="7859216" cy="1152128"/>
          </a:xfrm>
        </p:spPr>
        <p:txBody>
          <a:bodyPr/>
          <a:lstStyle/>
          <a:p>
            <a:pPr algn="ctr">
              <a:buNone/>
            </a:pPr>
            <a:r>
              <a:rPr lang="tr-TR" dirty="0" smtClean="0"/>
              <a:t>Eritrositler arasında </a:t>
            </a:r>
            <a:r>
              <a:rPr lang="tr-TR" dirty="0" err="1" smtClean="0"/>
              <a:t>nötrofil</a:t>
            </a:r>
            <a:r>
              <a:rPr lang="tr-TR" dirty="0" smtClean="0"/>
              <a:t> hücresi görülüyor</a:t>
            </a:r>
            <a:endParaRPr lang="tr-TR" dirty="0"/>
          </a:p>
        </p:txBody>
      </p:sp>
      <p:pic>
        <p:nvPicPr>
          <p:cNvPr id="2050" name="Picture 2" descr="&lt;br/&gt;&lt;b&gt;BANT (ÇOMAK, STAB) NÖTROFİL&lt;/b&gt;&lt;br/&gt;Periferik kan yaymasında çekirdeği bölünmemiş, c harfi şeklinde çomak nötrofil görülmektedir. "/>
          <p:cNvPicPr>
            <a:picLocks noChangeAspect="1" noChangeArrowheads="1"/>
          </p:cNvPicPr>
          <p:nvPr/>
        </p:nvPicPr>
        <p:blipFill>
          <a:blip r:embed="rId2" cstate="print"/>
          <a:srcRect/>
          <a:stretch>
            <a:fillRect/>
          </a:stretch>
        </p:blipFill>
        <p:spPr bwMode="auto">
          <a:xfrm>
            <a:off x="827584" y="0"/>
            <a:ext cx="7742702" cy="515719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611560" y="0"/>
            <a:ext cx="7961274"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İdrar</a:t>
            </a:r>
            <a:endParaRPr lang="tr-TR" dirty="0"/>
          </a:p>
        </p:txBody>
      </p:sp>
      <p:sp>
        <p:nvSpPr>
          <p:cNvPr id="3" name="2 İçerik Yer Tutucusu"/>
          <p:cNvSpPr>
            <a:spLocks noGrp="1"/>
          </p:cNvSpPr>
          <p:nvPr>
            <p:ph idx="1"/>
          </p:nvPr>
        </p:nvSpPr>
        <p:spPr>
          <a:xfrm>
            <a:off x="457200" y="1600200"/>
            <a:ext cx="8229600" cy="4925144"/>
          </a:xfrm>
        </p:spPr>
        <p:txBody>
          <a:bodyPr>
            <a:normAutofit fontScale="85000" lnSpcReduction="20000"/>
          </a:bodyPr>
          <a:lstStyle/>
          <a:p>
            <a:r>
              <a:rPr lang="tr-TR" dirty="0" smtClean="0"/>
              <a:t>İdrar, fiziksel, mikroskobik, kimyasal ve mikrobiyolojik olarak incelenebilen bir biyolojik materyaldir.</a:t>
            </a:r>
          </a:p>
          <a:p>
            <a:endParaRPr lang="tr-TR" dirty="0" smtClean="0"/>
          </a:p>
          <a:p>
            <a:r>
              <a:rPr lang="tr-TR" dirty="0" smtClean="0"/>
              <a:t>Böbreğin ve idrar yollarının çeşitli hastalıklarında tarama, tanı ve tedavinin takibi amacıyla veya böbrekler yoluyla atılan maddelerin ölçümünde, idrar analizi yaygın şekilde kullanılmaktadır.</a:t>
            </a:r>
          </a:p>
          <a:p>
            <a:endParaRPr lang="tr-TR" dirty="0" smtClean="0"/>
          </a:p>
          <a:p>
            <a:r>
              <a:rPr lang="tr-TR" dirty="0" smtClean="0"/>
              <a:t>İdrar spot (anlık) alınabileceği gibi; belli bir zaman dilimini kapsayacak şekilde de toplanabilir.</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24 saatlik idrar toplama</a:t>
            </a:r>
            <a:endParaRPr lang="tr-TR" dirty="0"/>
          </a:p>
        </p:txBody>
      </p:sp>
      <p:sp>
        <p:nvSpPr>
          <p:cNvPr id="3" name="2 İçerik Yer Tutucusu"/>
          <p:cNvSpPr>
            <a:spLocks noGrp="1"/>
          </p:cNvSpPr>
          <p:nvPr>
            <p:ph idx="1"/>
          </p:nvPr>
        </p:nvSpPr>
        <p:spPr/>
        <p:txBody>
          <a:bodyPr>
            <a:normAutofit/>
          </a:bodyPr>
          <a:lstStyle/>
          <a:p>
            <a:r>
              <a:rPr lang="tr-TR" dirty="0" smtClean="0"/>
              <a:t>24 saatlik idrar toplanacağı zaman,</a:t>
            </a:r>
          </a:p>
          <a:p>
            <a:pPr lvl="1"/>
            <a:r>
              <a:rPr lang="tr-TR" dirty="0" smtClean="0"/>
              <a:t>ilk gün, sabah kalkınca, ilk idrar dışarıya yapılır ve böylece sürecin başlangıcında mesane tamamen boşaltılmış olur </a:t>
            </a:r>
          </a:p>
          <a:p>
            <a:pPr lvl="1"/>
            <a:r>
              <a:rPr lang="tr-TR" dirty="0" smtClean="0"/>
              <a:t>ardından, 24 saat boyunca, yapılan tüm idrarlar, idrar toplama kabına biriktirilir</a:t>
            </a:r>
          </a:p>
          <a:p>
            <a:pPr lvl="1"/>
            <a:r>
              <a:rPr lang="tr-TR" dirty="0" smtClean="0"/>
              <a:t>ertesi gün, sabah kalkınca, yapılan ilk idrar da toplama kabına alınır ve böylece toplam 24 saatlik idrar elde edilmiş olur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BOS Numunesi Alma </a:t>
            </a:r>
            <a:br>
              <a:rPr lang="tr-TR" dirty="0" smtClean="0"/>
            </a:br>
            <a:r>
              <a:rPr lang="tr-TR" dirty="0" smtClean="0"/>
              <a:t>(</a:t>
            </a:r>
            <a:r>
              <a:rPr lang="tr-TR" dirty="0" err="1" smtClean="0"/>
              <a:t>Lomber</a:t>
            </a:r>
            <a:r>
              <a:rPr lang="tr-TR" dirty="0" smtClean="0"/>
              <a:t> Ponksiyon; LP)</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Beyin-omurilik sıvısı  (BOS; </a:t>
            </a:r>
            <a:r>
              <a:rPr lang="tr-TR" dirty="0" err="1" smtClean="0"/>
              <a:t>cerebrospinal</a:t>
            </a:r>
            <a:r>
              <a:rPr lang="tr-TR" dirty="0" smtClean="0"/>
              <a:t> </a:t>
            </a:r>
            <a:r>
              <a:rPr lang="tr-TR" dirty="0" err="1" smtClean="0"/>
              <a:t>fluid</a:t>
            </a:r>
            <a:r>
              <a:rPr lang="tr-TR" dirty="0" smtClean="0"/>
              <a:t>; CSF) alma işlemi, halk arasında sıklıkla belden sıvı almak olarak adlandırılır. </a:t>
            </a:r>
          </a:p>
          <a:p>
            <a:endParaRPr lang="tr-TR" dirty="0" smtClean="0"/>
          </a:p>
          <a:p>
            <a:r>
              <a:rPr lang="tr-TR" dirty="0" smtClean="0"/>
              <a:t>Beyin-omurilik sıvısı, </a:t>
            </a:r>
            <a:r>
              <a:rPr lang="tr-TR" dirty="0" err="1" smtClean="0"/>
              <a:t>lomber</a:t>
            </a:r>
            <a:r>
              <a:rPr lang="tr-TR" dirty="0" smtClean="0"/>
              <a:t> ponksiyonla alınır. Bu işlem için hasta genellikle yan yatıp dizlerini karnına çeker (fetüs pozisyonu) veya bazen oturma pozisyonuna getirilir. Hastanın sırtı bir antiseptik maddeyle temizlenip deri altına anestetik madde enjekte edilir. İki omur arasına özel bir iğne sokulup omurga kanalına (</a:t>
            </a:r>
            <a:r>
              <a:rPr lang="tr-TR" dirty="0" err="1" smtClean="0"/>
              <a:t>spinal</a:t>
            </a:r>
            <a:r>
              <a:rPr lang="tr-TR" dirty="0" smtClean="0"/>
              <a:t> kanal) girilir. Doktor birkaç steril şişe içine küçük miktarlarda beyin-omurilik sıvısı koyar. Daha sonra iğne çekilerek ponksiyon yerine steril pansuman yapılıp bası uygulanır. İşlem sonrası oluşabilen (</a:t>
            </a:r>
            <a:r>
              <a:rPr lang="tr-TR" dirty="0" err="1" smtClean="0"/>
              <a:t>spinal</a:t>
            </a:r>
            <a:r>
              <a:rPr lang="tr-TR" dirty="0" smtClean="0"/>
              <a:t>) baş ağrısından kaçınmak için hastadan daha sonra bir veya birkaç saat sakince sırt üstü yatması ve başını kaldırmaması istenir. </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827584" y="0"/>
            <a:ext cx="7488936"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Kan, en yaygın olarak analiz edilen vücut sıvısıdır.</a:t>
            </a:r>
          </a:p>
          <a:p>
            <a:endParaRPr lang="tr-TR" dirty="0" smtClean="0"/>
          </a:p>
          <a:p>
            <a:r>
              <a:rPr lang="tr-TR" dirty="0" smtClean="0"/>
              <a:t>Kan dışında birçok vücut sıvısında da </a:t>
            </a:r>
            <a:r>
              <a:rPr lang="tr-TR" dirty="0" err="1" smtClean="0"/>
              <a:t>laboratuvar</a:t>
            </a:r>
            <a:r>
              <a:rPr lang="tr-TR" dirty="0" smtClean="0"/>
              <a:t> testleri uygulanabilmektedir. Vücudun belli bir bölgesinde olan bitenler hakkında </a:t>
            </a:r>
            <a:r>
              <a:rPr lang="tr-TR" u="sng" dirty="0" smtClean="0"/>
              <a:t>daha dolaysız </a:t>
            </a:r>
            <a:r>
              <a:rPr lang="tr-TR" dirty="0" smtClean="0"/>
              <a:t>yanıtlar alınmak istendiğinde, kan yerine bu sıvılar tercih edilir.</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1187624" y="0"/>
            <a:ext cx="6858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98178"/>
          </a:xfrm>
        </p:spPr>
        <p:txBody>
          <a:bodyPr>
            <a:normAutofit/>
          </a:bodyPr>
          <a:lstStyle/>
          <a:p>
            <a:r>
              <a:rPr lang="tr-TR" dirty="0" smtClean="0"/>
              <a:t>Plevra, </a:t>
            </a:r>
            <a:r>
              <a:rPr lang="tr-TR" dirty="0" err="1" smtClean="0"/>
              <a:t>Perikard</a:t>
            </a:r>
            <a:r>
              <a:rPr lang="tr-TR" dirty="0" smtClean="0"/>
              <a:t> ve Periton Sıvıları</a:t>
            </a:r>
            <a:endParaRPr lang="tr-TR" dirty="0"/>
          </a:p>
        </p:txBody>
      </p:sp>
      <p:sp>
        <p:nvSpPr>
          <p:cNvPr id="3" name="2 İçerik Yer Tutucusu"/>
          <p:cNvSpPr>
            <a:spLocks noGrp="1"/>
          </p:cNvSpPr>
          <p:nvPr>
            <p:ph idx="1"/>
          </p:nvPr>
        </p:nvSpPr>
        <p:spPr>
          <a:xfrm>
            <a:off x="179512" y="2420888"/>
            <a:ext cx="8640960" cy="3705275"/>
          </a:xfrm>
        </p:spPr>
        <p:txBody>
          <a:bodyPr>
            <a:normAutofit/>
          </a:bodyPr>
          <a:lstStyle/>
          <a:p>
            <a:endParaRPr lang="tr-TR" sz="2400" dirty="0" smtClean="0"/>
          </a:p>
          <a:p>
            <a:r>
              <a:rPr lang="tr-TR" sz="2400" dirty="0" smtClean="0"/>
              <a:t>Akciğer zarı (plevra) sıvısı alma: </a:t>
            </a:r>
            <a:r>
              <a:rPr lang="tr-TR" sz="2400" dirty="0" err="1" smtClean="0"/>
              <a:t>torasentez</a:t>
            </a:r>
            <a:r>
              <a:rPr lang="tr-TR" sz="2400" dirty="0" smtClean="0"/>
              <a:t> </a:t>
            </a:r>
          </a:p>
          <a:p>
            <a:endParaRPr lang="tr-TR" sz="2400" dirty="0" smtClean="0"/>
          </a:p>
          <a:p>
            <a:r>
              <a:rPr lang="tr-TR" sz="2400" dirty="0" smtClean="0"/>
              <a:t>Kalp dış zarı (perikart) sıvısı alma: </a:t>
            </a:r>
            <a:r>
              <a:rPr lang="tr-TR" sz="2400" dirty="0" err="1" smtClean="0"/>
              <a:t>perikardiyosentez</a:t>
            </a:r>
            <a:endParaRPr lang="tr-TR" sz="2400" dirty="0" smtClean="0"/>
          </a:p>
          <a:p>
            <a:endParaRPr lang="tr-TR" sz="2400" dirty="0" smtClean="0"/>
          </a:p>
          <a:p>
            <a:r>
              <a:rPr lang="tr-TR" sz="2400" dirty="0" smtClean="0"/>
              <a:t>Karın zarı (periton) sıvısı alma: </a:t>
            </a:r>
            <a:r>
              <a:rPr lang="tr-TR" sz="2400" dirty="0" err="1" smtClean="0"/>
              <a:t>parasentez</a:t>
            </a:r>
            <a:r>
              <a:rPr lang="tr-TR" sz="2400" dirty="0" smtClean="0"/>
              <a:t> </a:t>
            </a:r>
          </a:p>
          <a:p>
            <a:endParaRPr lang="tr-T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568952" cy="6264696"/>
          </a:xfrm>
        </p:spPr>
        <p:txBody>
          <a:bodyPr>
            <a:normAutofit fontScale="70000" lnSpcReduction="20000"/>
          </a:bodyPr>
          <a:lstStyle/>
          <a:p>
            <a:r>
              <a:rPr lang="tr-TR" dirty="0" smtClean="0"/>
              <a:t>Çeşitli hastalıklarda tanı konmasına yardımcı olabildikleri için plevra, perikart ve periton sıvısı gibi bazı vücut sıvılarının testler  yoluyla </a:t>
            </a:r>
            <a:r>
              <a:rPr lang="tr-TR" dirty="0" err="1" smtClean="0"/>
              <a:t>transüda</a:t>
            </a:r>
            <a:r>
              <a:rPr lang="tr-TR" dirty="0" smtClean="0"/>
              <a:t> veya </a:t>
            </a:r>
            <a:r>
              <a:rPr lang="tr-TR" dirty="0" err="1" smtClean="0"/>
              <a:t>eksüda</a:t>
            </a:r>
            <a:r>
              <a:rPr lang="tr-TR" dirty="0" smtClean="0"/>
              <a:t> olup olmadığını belirlemek önemlidir. </a:t>
            </a:r>
          </a:p>
          <a:p>
            <a:endParaRPr lang="tr-TR" dirty="0" smtClean="0"/>
          </a:p>
          <a:p>
            <a:r>
              <a:rPr lang="tr-TR" b="1" dirty="0" err="1" smtClean="0"/>
              <a:t>Transüda</a:t>
            </a:r>
            <a:r>
              <a:rPr lang="tr-TR" dirty="0" smtClean="0"/>
              <a:t>: Kan damarları içindeki basınçla (sıvıyı dışarı sürükler), kandaki protein miktarı (sıvıyı içerde tutar) arasındaki dengesizlik nedeniyle oluşmaktadır. Protein konsantrasyonu düşük, lökositlerin kısıtlı sayıda olduğu berrak bir sıvıdır. </a:t>
            </a:r>
            <a:r>
              <a:rPr lang="tr-TR" dirty="0" err="1" smtClean="0"/>
              <a:t>Konjestif</a:t>
            </a:r>
            <a:r>
              <a:rPr lang="tr-TR" dirty="0" smtClean="0"/>
              <a:t> kalp yetmezliği ve siroz gibi hastalıklarda görülür.</a:t>
            </a:r>
          </a:p>
          <a:p>
            <a:endParaRPr lang="tr-TR" dirty="0" smtClean="0"/>
          </a:p>
          <a:p>
            <a:r>
              <a:rPr lang="tr-TR" b="1" dirty="0" err="1" smtClean="0"/>
              <a:t>Eksüda</a:t>
            </a:r>
            <a:r>
              <a:rPr lang="tr-TR" dirty="0" smtClean="0"/>
              <a:t>: Yaralanma ve/veya iltihaplanma (</a:t>
            </a:r>
            <a:r>
              <a:rPr lang="tr-TR" dirty="0" err="1" smtClean="0"/>
              <a:t>inflamasyon</a:t>
            </a:r>
            <a:r>
              <a:rPr lang="tr-TR" dirty="0" smtClean="0"/>
              <a:t>) sebebiyle oluşur. Normalden daha yüksek protein içeriğine sahip olduğu gibi hücre sayısındaki artış nedeniyle bulanık renkte görünebilir. Enfeksiyonlar, </a:t>
            </a:r>
            <a:r>
              <a:rPr lang="tr-TR" dirty="0" err="1" smtClean="0"/>
              <a:t>maligniteler</a:t>
            </a:r>
            <a:r>
              <a:rPr lang="tr-TR" dirty="0" smtClean="0"/>
              <a:t> (</a:t>
            </a:r>
            <a:r>
              <a:rPr lang="tr-TR" dirty="0" err="1" smtClean="0"/>
              <a:t>metastatik</a:t>
            </a:r>
            <a:r>
              <a:rPr lang="tr-TR" dirty="0" smtClean="0"/>
              <a:t> kanser, </a:t>
            </a:r>
            <a:r>
              <a:rPr lang="tr-TR" dirty="0" err="1" smtClean="0"/>
              <a:t>lenfoma</a:t>
            </a:r>
            <a:r>
              <a:rPr lang="tr-TR" dirty="0" smtClean="0"/>
              <a:t> veya </a:t>
            </a:r>
            <a:r>
              <a:rPr lang="tr-TR" dirty="0" err="1" smtClean="0"/>
              <a:t>mezotelyoma</a:t>
            </a:r>
            <a:r>
              <a:rPr lang="tr-TR" dirty="0" smtClean="0"/>
              <a:t> (akciğer, karın veya kalp zarı kanseri) vb.) veya </a:t>
            </a:r>
            <a:r>
              <a:rPr lang="tr-TR" dirty="0" err="1" smtClean="0"/>
              <a:t>otoimmün</a:t>
            </a:r>
            <a:r>
              <a:rPr lang="tr-TR" dirty="0" smtClean="0"/>
              <a:t> hastalıklar gibi klinik durumlarda görülür.</a:t>
            </a:r>
          </a:p>
          <a:p>
            <a:pPr>
              <a:buNone/>
            </a:pPr>
            <a:endParaRPr lang="tr-TR" dirty="0" smtClean="0"/>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Eklem Sıvısı (</a:t>
            </a:r>
            <a:r>
              <a:rPr lang="tr-TR" dirty="0" err="1" smtClean="0"/>
              <a:t>Sinovyal</a:t>
            </a:r>
            <a:r>
              <a:rPr lang="tr-TR" dirty="0" smtClean="0"/>
              <a:t> Sıvı) Alma </a:t>
            </a:r>
            <a:br>
              <a:rPr lang="tr-TR" dirty="0" smtClean="0"/>
            </a:br>
            <a:r>
              <a:rPr lang="tr-TR" dirty="0" smtClean="0"/>
              <a:t>(</a:t>
            </a:r>
            <a:r>
              <a:rPr lang="tr-TR" dirty="0" err="1" smtClean="0"/>
              <a:t>Artrosentez</a:t>
            </a:r>
            <a:r>
              <a:rPr lang="tr-TR" dirty="0" smtClean="0"/>
              <a:t>)</a:t>
            </a:r>
            <a:endParaRPr lang="tr-TR" dirty="0"/>
          </a:p>
        </p:txBody>
      </p:sp>
      <p:pic>
        <p:nvPicPr>
          <p:cNvPr id="36866" name="Picture 2" descr="arthrocentesis ile ilgili görsel sonucu"/>
          <p:cNvPicPr>
            <a:picLocks noChangeAspect="1" noChangeArrowheads="1"/>
          </p:cNvPicPr>
          <p:nvPr/>
        </p:nvPicPr>
        <p:blipFill>
          <a:blip r:embed="rId2" cstate="print"/>
          <a:srcRect l="6461" t="7937" r="4370" b="14678"/>
          <a:stretch>
            <a:fillRect/>
          </a:stretch>
        </p:blipFill>
        <p:spPr bwMode="auto">
          <a:xfrm>
            <a:off x="683568" y="1772816"/>
            <a:ext cx="8064896" cy="455841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1986" name="Picture 2" descr="https://lifeinthefastlane.com/wp-content/uploads/2010/05/Joint-Effusion-Analysis-Table.jpg"/>
          <p:cNvPicPr>
            <a:picLocks noChangeAspect="1" noChangeArrowheads="1"/>
          </p:cNvPicPr>
          <p:nvPr/>
        </p:nvPicPr>
        <p:blipFill>
          <a:blip r:embed="rId2" cstate="print"/>
          <a:srcRect/>
          <a:stretch>
            <a:fillRect/>
          </a:stretch>
        </p:blipFill>
        <p:spPr bwMode="auto">
          <a:xfrm>
            <a:off x="467544" y="-8312"/>
            <a:ext cx="8316416" cy="686631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Diğer Vücut Sıvıları</a:t>
            </a:r>
            <a:endParaRPr lang="tr-TR" dirty="0"/>
          </a:p>
        </p:txBody>
      </p:sp>
      <p:sp>
        <p:nvSpPr>
          <p:cNvPr id="3" name="2 İçerik Yer Tutucusu"/>
          <p:cNvSpPr>
            <a:spLocks noGrp="1"/>
          </p:cNvSpPr>
          <p:nvPr>
            <p:ph idx="1"/>
          </p:nvPr>
        </p:nvSpPr>
        <p:spPr>
          <a:xfrm>
            <a:off x="457200" y="1600200"/>
            <a:ext cx="8229600" cy="4853136"/>
          </a:xfrm>
        </p:spPr>
        <p:txBody>
          <a:bodyPr>
            <a:normAutofit fontScale="77500" lnSpcReduction="20000"/>
          </a:bodyPr>
          <a:lstStyle/>
          <a:p>
            <a:r>
              <a:rPr lang="tr-TR" dirty="0" smtClean="0"/>
              <a:t>Semen numunesi vermeden önce, 3-4 gün cinsel perhiz yapılmış olması gerekir.</a:t>
            </a:r>
          </a:p>
          <a:p>
            <a:endParaRPr lang="tr-TR" dirty="0" smtClean="0"/>
          </a:p>
          <a:p>
            <a:r>
              <a:rPr lang="tr-TR" dirty="0" smtClean="0"/>
              <a:t>Ucu pamuklu çubuğu vajina duvarlarında gezdirerek vajina salgılarından numune alınabilir. </a:t>
            </a:r>
          </a:p>
          <a:p>
            <a:endParaRPr lang="tr-TR" dirty="0" smtClean="0"/>
          </a:p>
          <a:p>
            <a:r>
              <a:rPr lang="tr-TR" dirty="0" smtClean="0"/>
              <a:t>Bir </a:t>
            </a:r>
            <a:r>
              <a:rPr lang="tr-TR" dirty="0" err="1" smtClean="0"/>
              <a:t>Pap</a:t>
            </a:r>
            <a:r>
              <a:rPr lang="tr-TR" dirty="0" smtClean="0"/>
              <a:t> </a:t>
            </a:r>
            <a:r>
              <a:rPr lang="tr-TR" dirty="0" err="1" smtClean="0"/>
              <a:t>smear</a:t>
            </a:r>
            <a:r>
              <a:rPr lang="tr-TR" dirty="0" smtClean="0"/>
              <a:t> testi için ucu pamuklu çubuk ve bir </a:t>
            </a:r>
            <a:r>
              <a:rPr lang="tr-TR" dirty="0" err="1" smtClean="0"/>
              <a:t>spatül</a:t>
            </a:r>
            <a:r>
              <a:rPr lang="tr-TR" dirty="0" smtClean="0"/>
              <a:t> (</a:t>
            </a:r>
            <a:r>
              <a:rPr lang="tr-TR" dirty="0" err="1" smtClean="0"/>
              <a:t>spekulum</a:t>
            </a:r>
            <a:r>
              <a:rPr lang="tr-TR" dirty="0" smtClean="0"/>
              <a:t>) veya minik bir fırça kullanılarak </a:t>
            </a:r>
            <a:r>
              <a:rPr lang="tr-TR" dirty="0" err="1" smtClean="0"/>
              <a:t>serviks</a:t>
            </a:r>
            <a:r>
              <a:rPr lang="tr-TR" dirty="0" smtClean="0"/>
              <a:t> hücreleri toplanır. </a:t>
            </a:r>
          </a:p>
          <a:p>
            <a:endParaRPr lang="tr-TR" dirty="0" smtClean="0"/>
          </a:p>
          <a:p>
            <a:r>
              <a:rPr lang="tr-TR" dirty="0" smtClean="0"/>
              <a:t>Tükürük için; bir ucu pamuklu çubukla (</a:t>
            </a:r>
            <a:r>
              <a:rPr lang="tr-TR" dirty="0" err="1" smtClean="0"/>
              <a:t>eküvyon</a:t>
            </a:r>
            <a:r>
              <a:rPr lang="tr-TR" dirty="0" smtClean="0"/>
              <a:t>) numune alınabilir. Test için daha çok numuneye gerek varsa, hastalardan  bir kaba tükürmeleri istenebilir.</a:t>
            </a:r>
          </a:p>
          <a:p>
            <a:endParaRPr lang="tr-TR" dirty="0" smtClean="0"/>
          </a:p>
          <a:p>
            <a:endParaRPr lang="tr-TR" dirty="0" smtClean="0"/>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mnion ile ilgili görsel sonucu"/>
          <p:cNvPicPr>
            <a:picLocks noChangeAspect="1" noChangeArrowheads="1"/>
          </p:cNvPicPr>
          <p:nvPr/>
        </p:nvPicPr>
        <p:blipFill>
          <a:blip r:embed="rId2" cstate="print"/>
          <a:srcRect r="251" b="10101"/>
          <a:stretch>
            <a:fillRect/>
          </a:stretch>
        </p:blipFill>
        <p:spPr bwMode="auto">
          <a:xfrm>
            <a:off x="971600" y="0"/>
            <a:ext cx="7609346"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347864" y="6381328"/>
            <a:ext cx="3851920" cy="476672"/>
          </a:xfrm>
        </p:spPr>
        <p:txBody>
          <a:bodyPr>
            <a:normAutofit fontScale="92500" lnSpcReduction="20000"/>
          </a:bodyPr>
          <a:lstStyle/>
          <a:p>
            <a:pPr>
              <a:buNone/>
            </a:pPr>
            <a:r>
              <a:rPr lang="tr-TR" dirty="0" err="1" smtClean="0"/>
              <a:t>Amniyosentez</a:t>
            </a:r>
            <a:endParaRPr lang="tr-TR" dirty="0"/>
          </a:p>
        </p:txBody>
      </p:sp>
      <p:pic>
        <p:nvPicPr>
          <p:cNvPr id="1026" name="Picture 2" descr="amniocentesis ile ilgili görsel sonucu"/>
          <p:cNvPicPr>
            <a:picLocks noChangeAspect="1" noChangeArrowheads="1"/>
          </p:cNvPicPr>
          <p:nvPr/>
        </p:nvPicPr>
        <p:blipFill>
          <a:blip r:embed="rId2" cstate="print"/>
          <a:srcRect r="667" b="3661"/>
          <a:stretch>
            <a:fillRect/>
          </a:stretch>
        </p:blipFill>
        <p:spPr bwMode="auto">
          <a:xfrm>
            <a:off x="1331640" y="0"/>
            <a:ext cx="6590334" cy="62824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544616"/>
          </a:xfrm>
        </p:spPr>
        <p:txBody>
          <a:bodyPr>
            <a:normAutofit/>
          </a:bodyPr>
          <a:lstStyle/>
          <a:p>
            <a:r>
              <a:rPr lang="tr-TR" dirty="0" smtClean="0"/>
              <a:t>Kan ve BOS gibi bazı numuneler, ancak vücudun koruyucu örtüsü olan deri delinerek (</a:t>
            </a:r>
            <a:r>
              <a:rPr lang="tr-TR" dirty="0" err="1" smtClean="0"/>
              <a:t>invaziv</a:t>
            </a:r>
            <a:r>
              <a:rPr lang="tr-TR" dirty="0" smtClean="0"/>
              <a:t>) elde edilebilir.</a:t>
            </a:r>
          </a:p>
          <a:p>
            <a:endParaRPr lang="tr-TR" dirty="0" smtClean="0"/>
          </a:p>
          <a:p>
            <a:r>
              <a:rPr lang="tr-TR" dirty="0" smtClean="0"/>
              <a:t>Bazı numuneler ise (idrar, semen, tükürük) deri bütünlüğü bozulmaksızın (</a:t>
            </a:r>
            <a:r>
              <a:rPr lang="tr-TR" dirty="0" err="1" smtClean="0"/>
              <a:t>non</a:t>
            </a:r>
            <a:r>
              <a:rPr lang="tr-TR" dirty="0" smtClean="0"/>
              <a:t>-</a:t>
            </a:r>
            <a:r>
              <a:rPr lang="tr-TR" dirty="0" err="1" smtClean="0"/>
              <a:t>invaziv</a:t>
            </a:r>
            <a:r>
              <a:rPr lang="tr-TR" dirty="0" smtClean="0"/>
              <a:t>) alınabilir. </a:t>
            </a:r>
          </a:p>
          <a:p>
            <a:endParaRPr lang="tr-T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836712"/>
          </a:xfrm>
        </p:spPr>
        <p:txBody>
          <a:bodyPr/>
          <a:lstStyle/>
          <a:p>
            <a:r>
              <a:rPr lang="tr-TR" dirty="0" smtClean="0"/>
              <a:t>Kan Alma</a:t>
            </a:r>
            <a:endParaRPr lang="tr-TR" dirty="0"/>
          </a:p>
        </p:txBody>
      </p:sp>
      <p:sp>
        <p:nvSpPr>
          <p:cNvPr id="3" name="2 İçerik Yer Tutucusu"/>
          <p:cNvSpPr>
            <a:spLocks noGrp="1"/>
          </p:cNvSpPr>
          <p:nvPr>
            <p:ph idx="1"/>
          </p:nvPr>
        </p:nvSpPr>
        <p:spPr>
          <a:xfrm>
            <a:off x="457200" y="908720"/>
            <a:ext cx="8229600" cy="5949280"/>
          </a:xfrm>
        </p:spPr>
        <p:txBody>
          <a:bodyPr>
            <a:normAutofit fontScale="85000" lnSpcReduction="20000"/>
          </a:bodyPr>
          <a:lstStyle/>
          <a:p>
            <a:r>
              <a:rPr lang="tr-TR" dirty="0" smtClean="0"/>
              <a:t>Kan genellikle toplardamarlardan (</a:t>
            </a:r>
            <a:r>
              <a:rPr lang="tr-TR" dirty="0" err="1" smtClean="0"/>
              <a:t>ven</a:t>
            </a:r>
            <a:r>
              <a:rPr lang="tr-TR" dirty="0" smtClean="0"/>
              <a:t>); bazen de atardamarlar (arter) veya kılcal damarlardan (</a:t>
            </a:r>
            <a:r>
              <a:rPr lang="tr-TR" dirty="0" err="1" smtClean="0"/>
              <a:t>kapiller</a:t>
            </a:r>
            <a:r>
              <a:rPr lang="tr-TR" dirty="0" smtClean="0"/>
              <a:t>) alınır. </a:t>
            </a:r>
            <a:r>
              <a:rPr lang="tr-TR" dirty="0" err="1" smtClean="0"/>
              <a:t>Venden</a:t>
            </a:r>
            <a:r>
              <a:rPr lang="tr-TR" dirty="0" smtClean="0"/>
              <a:t> kan alma işlemine </a:t>
            </a:r>
            <a:r>
              <a:rPr lang="tr-TR" dirty="0" err="1" smtClean="0"/>
              <a:t>flebotomi</a:t>
            </a:r>
            <a:r>
              <a:rPr lang="tr-TR" dirty="0" smtClean="0"/>
              <a:t> denir.</a:t>
            </a:r>
          </a:p>
          <a:p>
            <a:pPr>
              <a:buNone/>
            </a:pPr>
            <a:endParaRPr lang="tr-TR" dirty="0" smtClean="0"/>
          </a:p>
          <a:p>
            <a:r>
              <a:rPr lang="tr-TR" dirty="0" smtClean="0"/>
              <a:t>Kan; şekilli elemanlar (kan hücreleri) ve plazmadan oluşur.</a:t>
            </a:r>
          </a:p>
          <a:p>
            <a:pPr lvl="1"/>
            <a:r>
              <a:rPr lang="tr-TR" dirty="0" smtClean="0"/>
              <a:t>Şekilli elemanlardan eritrositler, içerdikleri hemoglobin nedeniyle kırmızı renkte görülür. Bu hücreler, oksijen taşımak için özelleşmiştir. Çekirdek ve </a:t>
            </a:r>
            <a:r>
              <a:rPr lang="tr-TR" dirty="0" err="1" smtClean="0"/>
              <a:t>organelleri</a:t>
            </a:r>
            <a:r>
              <a:rPr lang="tr-TR" dirty="0" smtClean="0"/>
              <a:t> yoktur.</a:t>
            </a:r>
          </a:p>
          <a:p>
            <a:pPr lvl="1"/>
            <a:r>
              <a:rPr lang="tr-TR" dirty="0" smtClean="0"/>
              <a:t>Lökositler savunma hücreleridir.</a:t>
            </a:r>
          </a:p>
          <a:p>
            <a:pPr lvl="1"/>
            <a:r>
              <a:rPr lang="tr-TR" dirty="0" err="1" smtClean="0"/>
              <a:t>Trombositler</a:t>
            </a:r>
            <a:r>
              <a:rPr lang="tr-TR" dirty="0" smtClean="0"/>
              <a:t> (</a:t>
            </a:r>
            <a:r>
              <a:rPr lang="tr-TR" dirty="0" err="1" smtClean="0"/>
              <a:t>plateletler</a:t>
            </a:r>
            <a:r>
              <a:rPr lang="tr-TR" dirty="0" smtClean="0"/>
              <a:t>), kanın pıhtılaşmasında görev alır.</a:t>
            </a:r>
          </a:p>
          <a:p>
            <a:pPr lvl="1"/>
            <a:r>
              <a:rPr lang="tr-TR" dirty="0" smtClean="0"/>
              <a:t>Plazma, basitçe, “serum + fibrinojen” şeklinde </a:t>
            </a:r>
            <a:r>
              <a:rPr lang="tr-TR" dirty="0" err="1" smtClean="0"/>
              <a:t>formülize</a:t>
            </a:r>
            <a:r>
              <a:rPr lang="tr-TR" dirty="0" smtClean="0"/>
              <a:t> edilebilir. Serum, fibrinojenden (</a:t>
            </a:r>
            <a:r>
              <a:rPr lang="tr-TR" dirty="0" err="1" smtClean="0"/>
              <a:t>vd</a:t>
            </a:r>
            <a:r>
              <a:rPr lang="tr-TR" dirty="0" smtClean="0"/>
              <a:t>. pıhtılaşma faktörlerinden) yoksun olan sıvı kısımdır.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KAN</a:t>
            </a:r>
            <a:endParaRPr lang="tr-TR" dirty="0"/>
          </a:p>
        </p:txBody>
      </p:sp>
      <p:pic>
        <p:nvPicPr>
          <p:cNvPr id="1027" name="Picture 3"/>
          <p:cNvPicPr>
            <a:picLocks noChangeAspect="1" noChangeArrowheads="1"/>
          </p:cNvPicPr>
          <p:nvPr/>
        </p:nvPicPr>
        <p:blipFill>
          <a:blip r:embed="rId2" cstate="print"/>
          <a:srcRect/>
          <a:stretch>
            <a:fillRect/>
          </a:stretch>
        </p:blipFill>
        <p:spPr bwMode="auto">
          <a:xfrm>
            <a:off x="0" y="1700808"/>
            <a:ext cx="9144001" cy="334978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leukocytes ile ilgili görsel sonuc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4034" name="Picture 2" descr="periferik yayma nasıl yapılır ile ilgili görsel sonucu"/>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igmaaldrich.com/content/dam/sigma-aldrich/life-science/stem-cell-biology/hematopoietic-stem-cell/hematopoietic-lineages.jpg"/>
          <p:cNvPicPr>
            <a:picLocks noChangeAspect="1" noChangeArrowheads="1"/>
          </p:cNvPicPr>
          <p:nvPr/>
        </p:nvPicPr>
        <p:blipFill>
          <a:blip r:embed="rId2" cstate="print"/>
          <a:srcRect/>
          <a:stretch>
            <a:fillRect/>
          </a:stretch>
        </p:blipFill>
        <p:spPr bwMode="auto">
          <a:xfrm>
            <a:off x="611560" y="0"/>
            <a:ext cx="7980218" cy="6858000"/>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1012</Words>
  <Application>Microsoft Office PowerPoint</Application>
  <PresentationFormat>Ekran Gösterisi (4:3)</PresentationFormat>
  <Paragraphs>119</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Ofis Teması</vt:lpstr>
      <vt:lpstr>Vücut Sıvıları</vt:lpstr>
      <vt:lpstr>Başlıca Vücut Sıvıları</vt:lpstr>
      <vt:lpstr>Slayt 3</vt:lpstr>
      <vt:lpstr>Slayt 4</vt:lpstr>
      <vt:lpstr>Kan Alma</vt:lpstr>
      <vt:lpstr>KAN</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Kan Alma İşleminde Dikkat Edilmesi Gereken Hususlar</vt:lpstr>
      <vt:lpstr>Slayt 20</vt:lpstr>
      <vt:lpstr>Periferik Yayma</vt:lpstr>
      <vt:lpstr>Slayt 22</vt:lpstr>
      <vt:lpstr>Slayt 23</vt:lpstr>
      <vt:lpstr>Slayt 24</vt:lpstr>
      <vt:lpstr>Slayt 25</vt:lpstr>
      <vt:lpstr>İdrar</vt:lpstr>
      <vt:lpstr>24 saatlik idrar toplama</vt:lpstr>
      <vt:lpstr>BOS Numunesi Alma  (Lomber Ponksiyon; LP)</vt:lpstr>
      <vt:lpstr>Slayt 29</vt:lpstr>
      <vt:lpstr>Slayt 30</vt:lpstr>
      <vt:lpstr>Plevra, Perikard ve Periton Sıvıları</vt:lpstr>
      <vt:lpstr>Slayt 32</vt:lpstr>
      <vt:lpstr>Eklem Sıvısı (Sinovyal Sıvı) Alma  (Artrosentez)</vt:lpstr>
      <vt:lpstr>Slayt 34</vt:lpstr>
      <vt:lpstr>Diğer Vücut Sıvıları</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Vücut Sıvıları</dc:title>
  <dc:creator>User</dc:creator>
  <cp:lastModifiedBy>User</cp:lastModifiedBy>
  <cp:revision>49</cp:revision>
  <dcterms:created xsi:type="dcterms:W3CDTF">2017-04-17T17:54:06Z</dcterms:created>
  <dcterms:modified xsi:type="dcterms:W3CDTF">2019-04-24T23:55:47Z</dcterms:modified>
</cp:coreProperties>
</file>